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726" r:id="rId3"/>
    <p:sldId id="284" r:id="rId4"/>
    <p:sldId id="257" r:id="rId5"/>
    <p:sldId id="260" r:id="rId6"/>
    <p:sldId id="261" r:id="rId7"/>
    <p:sldId id="264" r:id="rId8"/>
    <p:sldId id="265" r:id="rId9"/>
    <p:sldId id="263" r:id="rId10"/>
    <p:sldId id="262" r:id="rId11"/>
    <p:sldId id="275" r:id="rId12"/>
    <p:sldId id="276" r:id="rId13"/>
    <p:sldId id="266" r:id="rId14"/>
    <p:sldId id="267" r:id="rId15"/>
    <p:sldId id="268" r:id="rId16"/>
    <p:sldId id="269" r:id="rId17"/>
    <p:sldId id="317" r:id="rId18"/>
    <p:sldId id="315" r:id="rId19"/>
    <p:sldId id="316" r:id="rId20"/>
    <p:sldId id="318" r:id="rId21"/>
    <p:sldId id="293" r:id="rId22"/>
    <p:sldId id="270" r:id="rId23"/>
    <p:sldId id="271" r:id="rId24"/>
    <p:sldId id="273" r:id="rId25"/>
    <p:sldId id="272" r:id="rId26"/>
    <p:sldId id="278" r:id="rId27"/>
    <p:sldId id="279" r:id="rId28"/>
    <p:sldId id="280" r:id="rId29"/>
    <p:sldId id="281" r:id="rId30"/>
    <p:sldId id="282" r:id="rId31"/>
    <p:sldId id="283" r:id="rId32"/>
    <p:sldId id="274" r:id="rId33"/>
    <p:sldId id="258" r:id="rId34"/>
    <p:sldId id="285" r:id="rId35"/>
    <p:sldId id="286" r:id="rId36"/>
    <p:sldId id="287" r:id="rId37"/>
    <p:sldId id="288" r:id="rId38"/>
    <p:sldId id="289" r:id="rId39"/>
    <p:sldId id="290" r:id="rId40"/>
    <p:sldId id="291" r:id="rId41"/>
    <p:sldId id="259" r:id="rId42"/>
    <p:sldId id="292" r:id="rId43"/>
    <p:sldId id="319" r:id="rId44"/>
    <p:sldId id="320" r:id="rId45"/>
    <p:sldId id="294" r:id="rId46"/>
    <p:sldId id="295" r:id="rId47"/>
    <p:sldId id="296" r:id="rId48"/>
    <p:sldId id="297" r:id="rId49"/>
    <p:sldId id="298" r:id="rId50"/>
    <p:sldId id="299" r:id="rId51"/>
    <p:sldId id="300" r:id="rId52"/>
    <p:sldId id="301" r:id="rId53"/>
    <p:sldId id="303" r:id="rId54"/>
    <p:sldId id="302" r:id="rId55"/>
    <p:sldId id="304" r:id="rId56"/>
    <p:sldId id="305" r:id="rId57"/>
    <p:sldId id="306" r:id="rId58"/>
    <p:sldId id="307" r:id="rId59"/>
    <p:sldId id="308" r:id="rId60"/>
    <p:sldId id="310" r:id="rId61"/>
    <p:sldId id="311" r:id="rId62"/>
    <p:sldId id="309" r:id="rId63"/>
    <p:sldId id="312" r:id="rId64"/>
    <p:sldId id="313" r:id="rId65"/>
    <p:sldId id="314" r:id="rId66"/>
    <p:sldId id="277"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29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B2FB80-DA7D-493B-A327-4D51CF38FA46}" type="datetimeFigureOut">
              <a:rPr lang="en-DK" smtClean="0"/>
              <a:t>12/06/2018</a:t>
            </a:fld>
            <a:endParaRPr lang="en-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endParaRPr lang="en-DK"/>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07FE08-4787-46D1-9681-CA53BC660E9E}" type="slidenum">
              <a:rPr lang="en-DK" smtClean="0"/>
              <a:t>‹nr.›</a:t>
            </a:fld>
            <a:endParaRPr lang="en-DK"/>
          </a:p>
        </p:txBody>
      </p:sp>
    </p:spTree>
    <p:extLst>
      <p:ext uri="{BB962C8B-B14F-4D97-AF65-F5344CB8AC3E}">
        <p14:creationId xmlns:p14="http://schemas.microsoft.com/office/powerpoint/2010/main" val="3677882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10C82ED-B90A-4BCF-8BA0-B68A3134E46D}" type="slidenum">
              <a:rPr lang="en-US" smtClean="0"/>
              <a:pPr/>
              <a:t>2</a:t>
            </a:fld>
            <a:endParaRPr lang="en-US"/>
          </a:p>
        </p:txBody>
      </p:sp>
    </p:spTree>
    <p:extLst>
      <p:ext uri="{BB962C8B-B14F-4D97-AF65-F5344CB8AC3E}">
        <p14:creationId xmlns:p14="http://schemas.microsoft.com/office/powerpoint/2010/main" val="1349738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39B71-C88C-4C73-B5AA-3F56300357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EFC8B0-6A76-4CA4-BA6A-EC239C8FD6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83A8E3-1A69-4579-8B15-14CD2042FA9B}"/>
              </a:ext>
            </a:extLst>
          </p:cNvPr>
          <p:cNvSpPr>
            <a:spLocks noGrp="1"/>
          </p:cNvSpPr>
          <p:nvPr>
            <p:ph type="dt" sz="half" idx="10"/>
          </p:nvPr>
        </p:nvSpPr>
        <p:spPr/>
        <p:txBody>
          <a:bodyPr/>
          <a:lstStyle/>
          <a:p>
            <a:fld id="{11DF932E-A5A2-464E-BB09-835B65FB6ECB}" type="datetimeFigureOut">
              <a:rPr lang="en-US" smtClean="0"/>
              <a:t>6/12/2018</a:t>
            </a:fld>
            <a:endParaRPr lang="en-US"/>
          </a:p>
        </p:txBody>
      </p:sp>
      <p:sp>
        <p:nvSpPr>
          <p:cNvPr id="5" name="Footer Placeholder 4">
            <a:extLst>
              <a:ext uri="{FF2B5EF4-FFF2-40B4-BE49-F238E27FC236}">
                <a16:creationId xmlns:a16="http://schemas.microsoft.com/office/drawing/2014/main" id="{B20D3ADE-5ECF-4764-B99C-58A6F9814D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099C28-817B-4CA3-90D3-9E32008B06CA}"/>
              </a:ext>
            </a:extLst>
          </p:cNvPr>
          <p:cNvSpPr>
            <a:spLocks noGrp="1"/>
          </p:cNvSpPr>
          <p:nvPr>
            <p:ph type="sldNum" sz="quarter" idx="12"/>
          </p:nvPr>
        </p:nvSpPr>
        <p:spPr/>
        <p:txBody>
          <a:bodyPr/>
          <a:lstStyle/>
          <a:p>
            <a:fld id="{7F7C3AC1-9946-4A69-836E-4F11DA5720A7}" type="slidenum">
              <a:rPr lang="en-US" smtClean="0"/>
              <a:t>‹nr.›</a:t>
            </a:fld>
            <a:endParaRPr lang="en-US"/>
          </a:p>
        </p:txBody>
      </p:sp>
    </p:spTree>
    <p:extLst>
      <p:ext uri="{BB962C8B-B14F-4D97-AF65-F5344CB8AC3E}">
        <p14:creationId xmlns:p14="http://schemas.microsoft.com/office/powerpoint/2010/main" val="219652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6065A-00EC-4449-A9BA-27D9B51465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9A47D5-51F6-474F-806E-3529C73B6FB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418DA4-A2F1-40AF-B37B-01142978159F}"/>
              </a:ext>
            </a:extLst>
          </p:cNvPr>
          <p:cNvSpPr>
            <a:spLocks noGrp="1"/>
          </p:cNvSpPr>
          <p:nvPr>
            <p:ph type="dt" sz="half" idx="10"/>
          </p:nvPr>
        </p:nvSpPr>
        <p:spPr/>
        <p:txBody>
          <a:bodyPr/>
          <a:lstStyle/>
          <a:p>
            <a:fld id="{11DF932E-A5A2-464E-BB09-835B65FB6ECB}" type="datetimeFigureOut">
              <a:rPr lang="en-US" smtClean="0"/>
              <a:t>6/12/2018</a:t>
            </a:fld>
            <a:endParaRPr lang="en-US"/>
          </a:p>
        </p:txBody>
      </p:sp>
      <p:sp>
        <p:nvSpPr>
          <p:cNvPr id="5" name="Footer Placeholder 4">
            <a:extLst>
              <a:ext uri="{FF2B5EF4-FFF2-40B4-BE49-F238E27FC236}">
                <a16:creationId xmlns:a16="http://schemas.microsoft.com/office/drawing/2014/main" id="{0E5EF75C-AAF3-4F46-B197-9F0E61562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994909-D80A-4FE1-932B-E0D4BA3D84A3}"/>
              </a:ext>
            </a:extLst>
          </p:cNvPr>
          <p:cNvSpPr>
            <a:spLocks noGrp="1"/>
          </p:cNvSpPr>
          <p:nvPr>
            <p:ph type="sldNum" sz="quarter" idx="12"/>
          </p:nvPr>
        </p:nvSpPr>
        <p:spPr/>
        <p:txBody>
          <a:bodyPr/>
          <a:lstStyle/>
          <a:p>
            <a:fld id="{7F7C3AC1-9946-4A69-836E-4F11DA5720A7}" type="slidenum">
              <a:rPr lang="en-US" smtClean="0"/>
              <a:t>‹nr.›</a:t>
            </a:fld>
            <a:endParaRPr lang="en-US"/>
          </a:p>
        </p:txBody>
      </p:sp>
    </p:spTree>
    <p:extLst>
      <p:ext uri="{BB962C8B-B14F-4D97-AF65-F5344CB8AC3E}">
        <p14:creationId xmlns:p14="http://schemas.microsoft.com/office/powerpoint/2010/main" val="784578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CE3067-935D-4830-BBA5-1FC2DA6D63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63CCC-1ADF-4093-AE0F-D7F2B2E81A1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F25AB0-AEE7-4D26-AB42-EC3D8EB64F6D}"/>
              </a:ext>
            </a:extLst>
          </p:cNvPr>
          <p:cNvSpPr>
            <a:spLocks noGrp="1"/>
          </p:cNvSpPr>
          <p:nvPr>
            <p:ph type="dt" sz="half" idx="10"/>
          </p:nvPr>
        </p:nvSpPr>
        <p:spPr/>
        <p:txBody>
          <a:bodyPr/>
          <a:lstStyle/>
          <a:p>
            <a:fld id="{11DF932E-A5A2-464E-BB09-835B65FB6ECB}" type="datetimeFigureOut">
              <a:rPr lang="en-US" smtClean="0"/>
              <a:t>6/12/2018</a:t>
            </a:fld>
            <a:endParaRPr lang="en-US"/>
          </a:p>
        </p:txBody>
      </p:sp>
      <p:sp>
        <p:nvSpPr>
          <p:cNvPr id="5" name="Footer Placeholder 4">
            <a:extLst>
              <a:ext uri="{FF2B5EF4-FFF2-40B4-BE49-F238E27FC236}">
                <a16:creationId xmlns:a16="http://schemas.microsoft.com/office/drawing/2014/main" id="{FA3DE857-3BFB-4AA1-9CC5-FE586B60DC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A537C1-58B1-401A-8BBB-647F180FAA45}"/>
              </a:ext>
            </a:extLst>
          </p:cNvPr>
          <p:cNvSpPr>
            <a:spLocks noGrp="1"/>
          </p:cNvSpPr>
          <p:nvPr>
            <p:ph type="sldNum" sz="quarter" idx="12"/>
          </p:nvPr>
        </p:nvSpPr>
        <p:spPr/>
        <p:txBody>
          <a:bodyPr/>
          <a:lstStyle/>
          <a:p>
            <a:fld id="{7F7C3AC1-9946-4A69-836E-4F11DA5720A7}" type="slidenum">
              <a:rPr lang="en-US" smtClean="0"/>
              <a:t>‹nr.›</a:t>
            </a:fld>
            <a:endParaRPr lang="en-US"/>
          </a:p>
        </p:txBody>
      </p:sp>
    </p:spTree>
    <p:extLst>
      <p:ext uri="{BB962C8B-B14F-4D97-AF65-F5344CB8AC3E}">
        <p14:creationId xmlns:p14="http://schemas.microsoft.com/office/powerpoint/2010/main" val="40595252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_white">
    <p:spTree>
      <p:nvGrpSpPr>
        <p:cNvPr id="1" name=""/>
        <p:cNvGrpSpPr/>
        <p:nvPr/>
      </p:nvGrpSpPr>
      <p:grpSpPr>
        <a:xfrm>
          <a:off x="0" y="0"/>
          <a:ext cx="0" cy="0"/>
          <a:chOff x="0" y="0"/>
          <a:chExt cx="0" cy="0"/>
        </a:xfrm>
      </p:grpSpPr>
      <p:sp>
        <p:nvSpPr>
          <p:cNvPr id="2" name="Title 1"/>
          <p:cNvSpPr>
            <a:spLocks noGrp="1"/>
          </p:cNvSpPr>
          <p:nvPr>
            <p:ph type="title"/>
          </p:nvPr>
        </p:nvSpPr>
        <p:spPr>
          <a:xfrm>
            <a:off x="304800" y="1"/>
            <a:ext cx="10972800" cy="733279"/>
          </a:xfrm>
        </p:spPr>
        <p:txBody>
          <a:bodyPr/>
          <a:lstStyle>
            <a:lvl1pPr>
              <a:defRPr>
                <a:latin typeface="Segoe UI Light" pitchFamily="34" charset="0"/>
                <a:ea typeface="Segoe UI Light" pitchFamily="34" charset="0"/>
                <a:cs typeface="Segoe UI Light" pitchFamily="34" charset="0"/>
              </a:defRPr>
            </a:lvl1pPr>
          </a:lstStyle>
          <a:p>
            <a:r>
              <a:rPr lang="en-US" dirty="0"/>
              <a:t>Click to edit Master title style</a:t>
            </a:r>
          </a:p>
        </p:txBody>
      </p:sp>
      <p:sp>
        <p:nvSpPr>
          <p:cNvPr id="6" name="Text Placeholder 8"/>
          <p:cNvSpPr>
            <a:spLocks noGrp="1"/>
          </p:cNvSpPr>
          <p:nvPr>
            <p:ph type="body" sz="quarter" idx="10" hasCustomPrompt="1"/>
          </p:nvPr>
        </p:nvSpPr>
        <p:spPr>
          <a:xfrm>
            <a:off x="304800" y="1143000"/>
            <a:ext cx="10972800" cy="4953000"/>
          </a:xfrm>
        </p:spPr>
        <p:txBody>
          <a:bodyPr>
            <a:normAutofit/>
          </a:bodyPr>
          <a:lstStyle>
            <a:lvl1pPr marL="342891" indent="-342891">
              <a:buFont typeface="Wingdings" pitchFamily="2" charset="2"/>
              <a:buChar char="§"/>
              <a:defRPr sz="2800">
                <a:solidFill>
                  <a:schemeClr val="tx1"/>
                </a:solidFill>
                <a:latin typeface="Segoe UI Light" pitchFamily="34" charset="0"/>
              </a:defRPr>
            </a:lvl1pPr>
            <a:lvl2pPr marL="741344" indent="-344479">
              <a:buFont typeface="Calibri" pitchFamily="34" charset="0"/>
              <a:buChar char="‒"/>
              <a:defRPr>
                <a:solidFill>
                  <a:schemeClr val="tx1"/>
                </a:solidFill>
                <a:latin typeface="Segoe UI Light" pitchFamily="34" charset="0"/>
              </a:defRPr>
            </a:lvl2pPr>
            <a:lvl3pPr marL="1028674" indent="-342891">
              <a:buClr>
                <a:schemeClr val="tx1"/>
              </a:buClr>
              <a:buFont typeface="Arial" pitchFamily="34" charset="0"/>
              <a:buChar char="•"/>
              <a:defRPr sz="2000">
                <a:solidFill>
                  <a:schemeClr val="tx1"/>
                </a:solidFill>
                <a:latin typeface="Segoe UI Light" pitchFamily="34" charset="0"/>
              </a:defRPr>
            </a:lvl3pPr>
            <a:lvl4pPr marL="1428715" indent="-285744">
              <a:buFont typeface="Calibri" pitchFamily="34" charset="0"/>
              <a:buChar char="‒"/>
              <a:defRPr sz="1800">
                <a:solidFill>
                  <a:schemeClr val="tx1"/>
                </a:solidFill>
                <a:latin typeface="Segoe UI Light" pitchFamily="34" charset="0"/>
              </a:defRPr>
            </a:lvl4pPr>
            <a:lvl5pPr marL="1885904" indent="-285744">
              <a:buFont typeface="Calibri" pitchFamily="34" charset="0"/>
              <a:buChar char="‒"/>
              <a:defRPr sz="1600">
                <a:latin typeface="+mn-lt"/>
              </a:defRPr>
            </a:lvl5pPr>
            <a:lvl6pPr>
              <a:defRPr sz="1400">
                <a:solidFill>
                  <a:schemeClr val="bg1"/>
                </a:solidFill>
              </a:defRPr>
            </a:lvl6pPr>
          </a:lstStyle>
          <a:p>
            <a:pPr lvl="0"/>
            <a:r>
              <a:rPr lang="en-US" dirty="0"/>
              <a:t>First level</a:t>
            </a:r>
          </a:p>
          <a:p>
            <a:pPr lvl="1"/>
            <a:r>
              <a:rPr lang="en-US" dirty="0"/>
              <a:t>Second level</a:t>
            </a:r>
          </a:p>
          <a:p>
            <a:pPr lvl="2"/>
            <a:r>
              <a:rPr lang="en-US" dirty="0"/>
              <a:t>Third level</a:t>
            </a:r>
          </a:p>
          <a:p>
            <a:pPr lvl="3"/>
            <a:r>
              <a:rPr lang="en-US" dirty="0"/>
              <a:t>Forth level</a:t>
            </a:r>
          </a:p>
        </p:txBody>
      </p:sp>
      <p:sp>
        <p:nvSpPr>
          <p:cNvPr id="7" name="Slide Number Placeholder 9"/>
          <p:cNvSpPr>
            <a:spLocks noGrp="1"/>
          </p:cNvSpPr>
          <p:nvPr>
            <p:ph type="sldNum" sz="quarter" idx="4"/>
          </p:nvPr>
        </p:nvSpPr>
        <p:spPr>
          <a:xfrm>
            <a:off x="9042400" y="5791200"/>
            <a:ext cx="2844800" cy="365125"/>
          </a:xfrm>
          <a:prstGeom prst="rect">
            <a:avLst/>
          </a:prstGeom>
        </p:spPr>
        <p:txBody>
          <a:bodyPr vert="horz" lIns="91440" tIns="45720" rIns="91440" bIns="45720" rtlCol="0" anchor="ctr"/>
          <a:lstStyle>
            <a:lvl1pPr algn="r">
              <a:defRPr sz="1200">
                <a:solidFill>
                  <a:schemeClr val="tx1">
                    <a:tint val="75000"/>
                  </a:schemeClr>
                </a:solidFill>
                <a:latin typeface="Segoe UI Light" pitchFamily="34" charset="0"/>
              </a:defRPr>
            </a:lvl1pPr>
          </a:lstStyle>
          <a:p>
            <a:fld id="{CF4E40F7-B9E0-404F-B4CF-89D72C4CC74E}" type="slidenum">
              <a:rPr lang="en-US" smtClean="0"/>
              <a:pPr/>
              <a:t>‹nr.›</a:t>
            </a:fld>
            <a:endParaRPr lang="en-US"/>
          </a:p>
        </p:txBody>
      </p:sp>
      <p:pic>
        <p:nvPicPr>
          <p:cNvPr id="5" name="Picture 4" descr="DYN-Band-36inch_rgb.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292255"/>
            <a:ext cx="12192000" cy="448311"/>
          </a:xfrm>
          <a:prstGeom prst="rect">
            <a:avLst/>
          </a:prstGeom>
        </p:spPr>
      </p:pic>
      <p:pic>
        <p:nvPicPr>
          <p:cNvPr id="8" name="Billed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93555" y="6359708"/>
            <a:ext cx="2176963" cy="274915"/>
          </a:xfrm>
          <a:prstGeom prst="rect">
            <a:avLst/>
          </a:prstGeom>
        </p:spPr>
      </p:pic>
    </p:spTree>
    <p:extLst>
      <p:ext uri="{BB962C8B-B14F-4D97-AF65-F5344CB8AC3E}">
        <p14:creationId xmlns:p14="http://schemas.microsoft.com/office/powerpoint/2010/main" val="301007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9C449-DEB1-495A-976E-61990DDD1C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F85A9E-0DB1-453C-9457-01893BCCF7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B475D-C77C-478C-ABF5-CFDC0BF1A4FD}"/>
              </a:ext>
            </a:extLst>
          </p:cNvPr>
          <p:cNvSpPr>
            <a:spLocks noGrp="1"/>
          </p:cNvSpPr>
          <p:nvPr>
            <p:ph type="dt" sz="half" idx="10"/>
          </p:nvPr>
        </p:nvSpPr>
        <p:spPr/>
        <p:txBody>
          <a:bodyPr/>
          <a:lstStyle/>
          <a:p>
            <a:fld id="{11DF932E-A5A2-464E-BB09-835B65FB6ECB}" type="datetimeFigureOut">
              <a:rPr lang="en-US" smtClean="0"/>
              <a:t>6/12/2018</a:t>
            </a:fld>
            <a:endParaRPr lang="en-US"/>
          </a:p>
        </p:txBody>
      </p:sp>
      <p:sp>
        <p:nvSpPr>
          <p:cNvPr id="5" name="Footer Placeholder 4">
            <a:extLst>
              <a:ext uri="{FF2B5EF4-FFF2-40B4-BE49-F238E27FC236}">
                <a16:creationId xmlns:a16="http://schemas.microsoft.com/office/drawing/2014/main" id="{AB423D5F-6063-4A38-8ECF-D69D45ABE7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6D8BD2-4430-4EA9-B53A-88F6DE201E5A}"/>
              </a:ext>
            </a:extLst>
          </p:cNvPr>
          <p:cNvSpPr>
            <a:spLocks noGrp="1"/>
          </p:cNvSpPr>
          <p:nvPr>
            <p:ph type="sldNum" sz="quarter" idx="12"/>
          </p:nvPr>
        </p:nvSpPr>
        <p:spPr/>
        <p:txBody>
          <a:bodyPr/>
          <a:lstStyle/>
          <a:p>
            <a:fld id="{7F7C3AC1-9946-4A69-836E-4F11DA5720A7}" type="slidenum">
              <a:rPr lang="en-US" smtClean="0"/>
              <a:t>‹nr.›</a:t>
            </a:fld>
            <a:endParaRPr lang="en-US"/>
          </a:p>
        </p:txBody>
      </p:sp>
    </p:spTree>
    <p:extLst>
      <p:ext uri="{BB962C8B-B14F-4D97-AF65-F5344CB8AC3E}">
        <p14:creationId xmlns:p14="http://schemas.microsoft.com/office/powerpoint/2010/main" val="3811338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7638D-A79D-4E75-93E1-D7B2F4FC29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C43C13-5D0C-4AD0-B0F4-DAF21159E8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EAF1C93-F67F-4227-A508-CB31E04FEBB9}"/>
              </a:ext>
            </a:extLst>
          </p:cNvPr>
          <p:cNvSpPr>
            <a:spLocks noGrp="1"/>
          </p:cNvSpPr>
          <p:nvPr>
            <p:ph type="dt" sz="half" idx="10"/>
          </p:nvPr>
        </p:nvSpPr>
        <p:spPr/>
        <p:txBody>
          <a:bodyPr/>
          <a:lstStyle/>
          <a:p>
            <a:fld id="{11DF932E-A5A2-464E-BB09-835B65FB6ECB}" type="datetimeFigureOut">
              <a:rPr lang="en-US" smtClean="0"/>
              <a:t>6/12/2018</a:t>
            </a:fld>
            <a:endParaRPr lang="en-US"/>
          </a:p>
        </p:txBody>
      </p:sp>
      <p:sp>
        <p:nvSpPr>
          <p:cNvPr id="5" name="Footer Placeholder 4">
            <a:extLst>
              <a:ext uri="{FF2B5EF4-FFF2-40B4-BE49-F238E27FC236}">
                <a16:creationId xmlns:a16="http://schemas.microsoft.com/office/drawing/2014/main" id="{84DDA48E-DA8F-4C68-907F-332E4C24F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6A3B61-AAF2-471B-9EA4-8B39AF649B69}"/>
              </a:ext>
            </a:extLst>
          </p:cNvPr>
          <p:cNvSpPr>
            <a:spLocks noGrp="1"/>
          </p:cNvSpPr>
          <p:nvPr>
            <p:ph type="sldNum" sz="quarter" idx="12"/>
          </p:nvPr>
        </p:nvSpPr>
        <p:spPr/>
        <p:txBody>
          <a:bodyPr/>
          <a:lstStyle/>
          <a:p>
            <a:fld id="{7F7C3AC1-9946-4A69-836E-4F11DA5720A7}" type="slidenum">
              <a:rPr lang="en-US" smtClean="0"/>
              <a:t>‹nr.›</a:t>
            </a:fld>
            <a:endParaRPr lang="en-US"/>
          </a:p>
        </p:txBody>
      </p:sp>
    </p:spTree>
    <p:extLst>
      <p:ext uri="{BB962C8B-B14F-4D97-AF65-F5344CB8AC3E}">
        <p14:creationId xmlns:p14="http://schemas.microsoft.com/office/powerpoint/2010/main" val="4149093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C6276-788E-4B42-ACB1-8FC13D27EB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435545-C893-424D-AA2D-73E1A37AB69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81FBD1-B7F5-4ECF-A87E-866E463E824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DBAD20-E465-40CF-8C43-24C5AF57CB20}"/>
              </a:ext>
            </a:extLst>
          </p:cNvPr>
          <p:cNvSpPr>
            <a:spLocks noGrp="1"/>
          </p:cNvSpPr>
          <p:nvPr>
            <p:ph type="dt" sz="half" idx="10"/>
          </p:nvPr>
        </p:nvSpPr>
        <p:spPr/>
        <p:txBody>
          <a:bodyPr/>
          <a:lstStyle/>
          <a:p>
            <a:fld id="{11DF932E-A5A2-464E-BB09-835B65FB6ECB}" type="datetimeFigureOut">
              <a:rPr lang="en-US" smtClean="0"/>
              <a:t>6/12/2018</a:t>
            </a:fld>
            <a:endParaRPr lang="en-US"/>
          </a:p>
        </p:txBody>
      </p:sp>
      <p:sp>
        <p:nvSpPr>
          <p:cNvPr id="6" name="Footer Placeholder 5">
            <a:extLst>
              <a:ext uri="{FF2B5EF4-FFF2-40B4-BE49-F238E27FC236}">
                <a16:creationId xmlns:a16="http://schemas.microsoft.com/office/drawing/2014/main" id="{4F13A676-5449-4B51-AD10-F768D1AD1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27EBE5-1247-43EB-9D00-F6B0590ABFC6}"/>
              </a:ext>
            </a:extLst>
          </p:cNvPr>
          <p:cNvSpPr>
            <a:spLocks noGrp="1"/>
          </p:cNvSpPr>
          <p:nvPr>
            <p:ph type="sldNum" sz="quarter" idx="12"/>
          </p:nvPr>
        </p:nvSpPr>
        <p:spPr/>
        <p:txBody>
          <a:bodyPr/>
          <a:lstStyle/>
          <a:p>
            <a:fld id="{7F7C3AC1-9946-4A69-836E-4F11DA5720A7}" type="slidenum">
              <a:rPr lang="en-US" smtClean="0"/>
              <a:t>‹nr.›</a:t>
            </a:fld>
            <a:endParaRPr lang="en-US"/>
          </a:p>
        </p:txBody>
      </p:sp>
    </p:spTree>
    <p:extLst>
      <p:ext uri="{BB962C8B-B14F-4D97-AF65-F5344CB8AC3E}">
        <p14:creationId xmlns:p14="http://schemas.microsoft.com/office/powerpoint/2010/main" val="622070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440F-E107-4011-A9BF-B74F703FA3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89F72C-FE00-4F61-A6B9-0CF0F16382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7CD38C4-776E-4F15-8E5A-9362E775A76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7B21ED-284C-4C49-80F4-4C903563CB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51DA9BD-AB65-4E2A-89BC-36BC064B76C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C23602-ADCE-4B64-9E80-6C80CC7EB437}"/>
              </a:ext>
            </a:extLst>
          </p:cNvPr>
          <p:cNvSpPr>
            <a:spLocks noGrp="1"/>
          </p:cNvSpPr>
          <p:nvPr>
            <p:ph type="dt" sz="half" idx="10"/>
          </p:nvPr>
        </p:nvSpPr>
        <p:spPr/>
        <p:txBody>
          <a:bodyPr/>
          <a:lstStyle/>
          <a:p>
            <a:fld id="{11DF932E-A5A2-464E-BB09-835B65FB6ECB}" type="datetimeFigureOut">
              <a:rPr lang="en-US" smtClean="0"/>
              <a:t>6/12/2018</a:t>
            </a:fld>
            <a:endParaRPr lang="en-US"/>
          </a:p>
        </p:txBody>
      </p:sp>
      <p:sp>
        <p:nvSpPr>
          <p:cNvPr id="8" name="Footer Placeholder 7">
            <a:extLst>
              <a:ext uri="{FF2B5EF4-FFF2-40B4-BE49-F238E27FC236}">
                <a16:creationId xmlns:a16="http://schemas.microsoft.com/office/drawing/2014/main" id="{26A20D7E-C55C-455D-805D-69C2BCFF91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4BB831-B168-43E9-BA55-4A7AD5665D8F}"/>
              </a:ext>
            </a:extLst>
          </p:cNvPr>
          <p:cNvSpPr>
            <a:spLocks noGrp="1"/>
          </p:cNvSpPr>
          <p:nvPr>
            <p:ph type="sldNum" sz="quarter" idx="12"/>
          </p:nvPr>
        </p:nvSpPr>
        <p:spPr/>
        <p:txBody>
          <a:bodyPr/>
          <a:lstStyle/>
          <a:p>
            <a:fld id="{7F7C3AC1-9946-4A69-836E-4F11DA5720A7}" type="slidenum">
              <a:rPr lang="en-US" smtClean="0"/>
              <a:t>‹nr.›</a:t>
            </a:fld>
            <a:endParaRPr lang="en-US"/>
          </a:p>
        </p:txBody>
      </p:sp>
    </p:spTree>
    <p:extLst>
      <p:ext uri="{BB962C8B-B14F-4D97-AF65-F5344CB8AC3E}">
        <p14:creationId xmlns:p14="http://schemas.microsoft.com/office/powerpoint/2010/main" val="2392759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D76A4-B3E9-4435-A95D-6149CE1884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203487-BA2E-4EB6-B421-4356E5132F6C}"/>
              </a:ext>
            </a:extLst>
          </p:cNvPr>
          <p:cNvSpPr>
            <a:spLocks noGrp="1"/>
          </p:cNvSpPr>
          <p:nvPr>
            <p:ph type="dt" sz="half" idx="10"/>
          </p:nvPr>
        </p:nvSpPr>
        <p:spPr/>
        <p:txBody>
          <a:bodyPr/>
          <a:lstStyle/>
          <a:p>
            <a:fld id="{11DF932E-A5A2-464E-BB09-835B65FB6ECB}" type="datetimeFigureOut">
              <a:rPr lang="en-US" smtClean="0"/>
              <a:t>6/12/2018</a:t>
            </a:fld>
            <a:endParaRPr lang="en-US"/>
          </a:p>
        </p:txBody>
      </p:sp>
      <p:sp>
        <p:nvSpPr>
          <p:cNvPr id="4" name="Footer Placeholder 3">
            <a:extLst>
              <a:ext uri="{FF2B5EF4-FFF2-40B4-BE49-F238E27FC236}">
                <a16:creationId xmlns:a16="http://schemas.microsoft.com/office/drawing/2014/main" id="{74E5CAAB-2598-4D20-A2BA-A12C7195C1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DA2A6B-9BBC-4B19-8B3C-C60E710FB413}"/>
              </a:ext>
            </a:extLst>
          </p:cNvPr>
          <p:cNvSpPr>
            <a:spLocks noGrp="1"/>
          </p:cNvSpPr>
          <p:nvPr>
            <p:ph type="sldNum" sz="quarter" idx="12"/>
          </p:nvPr>
        </p:nvSpPr>
        <p:spPr/>
        <p:txBody>
          <a:bodyPr/>
          <a:lstStyle/>
          <a:p>
            <a:fld id="{7F7C3AC1-9946-4A69-836E-4F11DA5720A7}" type="slidenum">
              <a:rPr lang="en-US" smtClean="0"/>
              <a:t>‹nr.›</a:t>
            </a:fld>
            <a:endParaRPr lang="en-US"/>
          </a:p>
        </p:txBody>
      </p:sp>
    </p:spTree>
    <p:extLst>
      <p:ext uri="{BB962C8B-B14F-4D97-AF65-F5344CB8AC3E}">
        <p14:creationId xmlns:p14="http://schemas.microsoft.com/office/powerpoint/2010/main" val="4197934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4C3B34-5FD4-44F2-9F5C-CA675ADEC693}"/>
              </a:ext>
            </a:extLst>
          </p:cNvPr>
          <p:cNvSpPr>
            <a:spLocks noGrp="1"/>
          </p:cNvSpPr>
          <p:nvPr>
            <p:ph type="dt" sz="half" idx="10"/>
          </p:nvPr>
        </p:nvSpPr>
        <p:spPr/>
        <p:txBody>
          <a:bodyPr/>
          <a:lstStyle/>
          <a:p>
            <a:fld id="{11DF932E-A5A2-464E-BB09-835B65FB6ECB}" type="datetimeFigureOut">
              <a:rPr lang="en-US" smtClean="0"/>
              <a:t>6/12/2018</a:t>
            </a:fld>
            <a:endParaRPr lang="en-US"/>
          </a:p>
        </p:txBody>
      </p:sp>
      <p:sp>
        <p:nvSpPr>
          <p:cNvPr id="3" name="Footer Placeholder 2">
            <a:extLst>
              <a:ext uri="{FF2B5EF4-FFF2-40B4-BE49-F238E27FC236}">
                <a16:creationId xmlns:a16="http://schemas.microsoft.com/office/drawing/2014/main" id="{4484B799-AB10-4FD1-A2EB-2E4EF53EEE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0A5F32-C30F-4580-A11D-C2193EB966ED}"/>
              </a:ext>
            </a:extLst>
          </p:cNvPr>
          <p:cNvSpPr>
            <a:spLocks noGrp="1"/>
          </p:cNvSpPr>
          <p:nvPr>
            <p:ph type="sldNum" sz="quarter" idx="12"/>
          </p:nvPr>
        </p:nvSpPr>
        <p:spPr/>
        <p:txBody>
          <a:bodyPr/>
          <a:lstStyle/>
          <a:p>
            <a:fld id="{7F7C3AC1-9946-4A69-836E-4F11DA5720A7}" type="slidenum">
              <a:rPr lang="en-US" smtClean="0"/>
              <a:t>‹nr.›</a:t>
            </a:fld>
            <a:endParaRPr lang="en-US"/>
          </a:p>
        </p:txBody>
      </p:sp>
    </p:spTree>
    <p:extLst>
      <p:ext uri="{BB962C8B-B14F-4D97-AF65-F5344CB8AC3E}">
        <p14:creationId xmlns:p14="http://schemas.microsoft.com/office/powerpoint/2010/main" val="81490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CFB04-F2C2-42DD-B50C-DF2980DD9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50BBC5-C049-4E7E-A06E-5BD550FC3C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FCCB9B-AD86-410B-8426-B872949A0C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290020B-C754-4A5E-B60E-97E7869548C6}"/>
              </a:ext>
            </a:extLst>
          </p:cNvPr>
          <p:cNvSpPr>
            <a:spLocks noGrp="1"/>
          </p:cNvSpPr>
          <p:nvPr>
            <p:ph type="dt" sz="half" idx="10"/>
          </p:nvPr>
        </p:nvSpPr>
        <p:spPr/>
        <p:txBody>
          <a:bodyPr/>
          <a:lstStyle/>
          <a:p>
            <a:fld id="{11DF932E-A5A2-464E-BB09-835B65FB6ECB}" type="datetimeFigureOut">
              <a:rPr lang="en-US" smtClean="0"/>
              <a:t>6/12/2018</a:t>
            </a:fld>
            <a:endParaRPr lang="en-US"/>
          </a:p>
        </p:txBody>
      </p:sp>
      <p:sp>
        <p:nvSpPr>
          <p:cNvPr id="6" name="Footer Placeholder 5">
            <a:extLst>
              <a:ext uri="{FF2B5EF4-FFF2-40B4-BE49-F238E27FC236}">
                <a16:creationId xmlns:a16="http://schemas.microsoft.com/office/drawing/2014/main" id="{EF10AF44-7FEC-41EC-8599-FA4F6BF4EA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8C6C39-6D36-4431-9B70-E4F264DE85F6}"/>
              </a:ext>
            </a:extLst>
          </p:cNvPr>
          <p:cNvSpPr>
            <a:spLocks noGrp="1"/>
          </p:cNvSpPr>
          <p:nvPr>
            <p:ph type="sldNum" sz="quarter" idx="12"/>
          </p:nvPr>
        </p:nvSpPr>
        <p:spPr/>
        <p:txBody>
          <a:bodyPr/>
          <a:lstStyle/>
          <a:p>
            <a:fld id="{7F7C3AC1-9946-4A69-836E-4F11DA5720A7}" type="slidenum">
              <a:rPr lang="en-US" smtClean="0"/>
              <a:t>‹nr.›</a:t>
            </a:fld>
            <a:endParaRPr lang="en-US"/>
          </a:p>
        </p:txBody>
      </p:sp>
    </p:spTree>
    <p:extLst>
      <p:ext uri="{BB962C8B-B14F-4D97-AF65-F5344CB8AC3E}">
        <p14:creationId xmlns:p14="http://schemas.microsoft.com/office/powerpoint/2010/main" val="2216883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7CC11-72C4-4FB9-84E3-136C4EC5B9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B6CB51-37C2-4FC6-835A-FA2953C97E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02AB30-A2D5-4F8D-8030-BDE8CBF63B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9D1CDC7-827F-4209-A9AC-5EC0F6ADFF3C}"/>
              </a:ext>
            </a:extLst>
          </p:cNvPr>
          <p:cNvSpPr>
            <a:spLocks noGrp="1"/>
          </p:cNvSpPr>
          <p:nvPr>
            <p:ph type="dt" sz="half" idx="10"/>
          </p:nvPr>
        </p:nvSpPr>
        <p:spPr/>
        <p:txBody>
          <a:bodyPr/>
          <a:lstStyle/>
          <a:p>
            <a:fld id="{11DF932E-A5A2-464E-BB09-835B65FB6ECB}" type="datetimeFigureOut">
              <a:rPr lang="en-US" smtClean="0"/>
              <a:t>6/12/2018</a:t>
            </a:fld>
            <a:endParaRPr lang="en-US"/>
          </a:p>
        </p:txBody>
      </p:sp>
      <p:sp>
        <p:nvSpPr>
          <p:cNvPr id="6" name="Footer Placeholder 5">
            <a:extLst>
              <a:ext uri="{FF2B5EF4-FFF2-40B4-BE49-F238E27FC236}">
                <a16:creationId xmlns:a16="http://schemas.microsoft.com/office/drawing/2014/main" id="{B3F06D06-B590-422F-B112-5A13A464AD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EC3CF2-697C-4D69-8F1D-91FD19398B86}"/>
              </a:ext>
            </a:extLst>
          </p:cNvPr>
          <p:cNvSpPr>
            <a:spLocks noGrp="1"/>
          </p:cNvSpPr>
          <p:nvPr>
            <p:ph type="sldNum" sz="quarter" idx="12"/>
          </p:nvPr>
        </p:nvSpPr>
        <p:spPr/>
        <p:txBody>
          <a:bodyPr/>
          <a:lstStyle/>
          <a:p>
            <a:fld id="{7F7C3AC1-9946-4A69-836E-4F11DA5720A7}" type="slidenum">
              <a:rPr lang="en-US" smtClean="0"/>
              <a:t>‹nr.›</a:t>
            </a:fld>
            <a:endParaRPr lang="en-US"/>
          </a:p>
        </p:txBody>
      </p:sp>
    </p:spTree>
    <p:extLst>
      <p:ext uri="{BB962C8B-B14F-4D97-AF65-F5344CB8AC3E}">
        <p14:creationId xmlns:p14="http://schemas.microsoft.com/office/powerpoint/2010/main" val="339293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ADA58F-59A9-4C29-B6A4-9106137968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BBA057-027A-4DB7-AEBF-5FF9919BD4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9661B4-CBE3-40A6-914C-521D144910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DF932E-A5A2-464E-BB09-835B65FB6ECB}" type="datetimeFigureOut">
              <a:rPr lang="en-US" smtClean="0"/>
              <a:t>6/12/2018</a:t>
            </a:fld>
            <a:endParaRPr lang="en-US"/>
          </a:p>
        </p:txBody>
      </p:sp>
      <p:sp>
        <p:nvSpPr>
          <p:cNvPr id="5" name="Footer Placeholder 4">
            <a:extLst>
              <a:ext uri="{FF2B5EF4-FFF2-40B4-BE49-F238E27FC236}">
                <a16:creationId xmlns:a16="http://schemas.microsoft.com/office/drawing/2014/main" id="{2090F257-6BB0-4E81-AC04-9BDFDC559A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D46677-8242-409F-B81C-B4472FF727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7C3AC1-9946-4A69-836E-4F11DA5720A7}" type="slidenum">
              <a:rPr lang="en-US" smtClean="0"/>
              <a:t>‹nr.›</a:t>
            </a:fld>
            <a:endParaRPr lang="en-US"/>
          </a:p>
        </p:txBody>
      </p:sp>
    </p:spTree>
    <p:extLst>
      <p:ext uri="{BB962C8B-B14F-4D97-AF65-F5344CB8AC3E}">
        <p14:creationId xmlns:p14="http://schemas.microsoft.com/office/powerpoint/2010/main" val="4079994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387B9D-190A-43CC-BC8A-B73A9A055070}"/>
              </a:ext>
            </a:extLst>
          </p:cNvPr>
          <p:cNvPicPr/>
          <p:nvPr/>
        </p:nvPicPr>
        <p:blipFill>
          <a:blip r:embed="rId2">
            <a:extLst>
              <a:ext uri="{28A0092B-C50C-407E-A947-70E740481C1C}">
                <a14:useLocalDpi xmlns:a14="http://schemas.microsoft.com/office/drawing/2010/main" val="0"/>
              </a:ext>
            </a:extLst>
          </a:blip>
          <a:stretch>
            <a:fillRect/>
          </a:stretch>
        </p:blipFill>
        <p:spPr>
          <a:xfrm>
            <a:off x="2417127" y="662940"/>
            <a:ext cx="7357745" cy="5532120"/>
          </a:xfrm>
          <a:prstGeom prst="rect">
            <a:avLst/>
          </a:prstGeom>
        </p:spPr>
      </p:pic>
      <p:pic>
        <p:nvPicPr>
          <p:cNvPr id="5" name="Picture 4" descr="F:\Users\Peik\Documents\Dokumentation\Navision\NAV 2018 Course Materials\Graphics\Dynamics365Logo.png">
            <a:extLst>
              <a:ext uri="{FF2B5EF4-FFF2-40B4-BE49-F238E27FC236}">
                <a16:creationId xmlns:a16="http://schemas.microsoft.com/office/drawing/2014/main" id="{D411ABBC-70B6-4D00-8326-B179C7C63F1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7416" y="220980"/>
            <a:ext cx="5257165" cy="883920"/>
          </a:xfrm>
          <a:prstGeom prst="rect">
            <a:avLst/>
          </a:prstGeom>
          <a:noFill/>
          <a:ln>
            <a:noFill/>
          </a:ln>
        </p:spPr>
      </p:pic>
      <p:sp>
        <p:nvSpPr>
          <p:cNvPr id="6" name="Rectangle 1">
            <a:extLst>
              <a:ext uri="{FF2B5EF4-FFF2-40B4-BE49-F238E27FC236}">
                <a16:creationId xmlns:a16="http://schemas.microsoft.com/office/drawing/2014/main" id="{6C8A6299-A0C2-4B9F-8EE3-7AC57C9A96C6}"/>
              </a:ext>
            </a:extLst>
          </p:cNvPr>
          <p:cNvSpPr>
            <a:spLocks noChangeArrowheads="1"/>
          </p:cNvSpPr>
          <p:nvPr/>
        </p:nvSpPr>
        <p:spPr bwMode="auto">
          <a:xfrm>
            <a:off x="0" y="584688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Solution Development in Visual Studio Code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1244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8E7B9-00A6-425E-841C-57F63076B929}"/>
              </a:ext>
            </a:extLst>
          </p:cNvPr>
          <p:cNvSpPr>
            <a:spLocks noGrp="1"/>
          </p:cNvSpPr>
          <p:nvPr>
            <p:ph type="title"/>
          </p:nvPr>
        </p:nvSpPr>
        <p:spPr/>
        <p:txBody>
          <a:bodyPr/>
          <a:lstStyle/>
          <a:p>
            <a:r>
              <a:rPr lang="da-DK" dirty="0"/>
              <a:t>Launch.json</a:t>
            </a:r>
            <a:endParaRPr lang="en-US" dirty="0"/>
          </a:p>
        </p:txBody>
      </p:sp>
      <p:sp>
        <p:nvSpPr>
          <p:cNvPr id="3" name="Content Placeholder 2">
            <a:extLst>
              <a:ext uri="{FF2B5EF4-FFF2-40B4-BE49-F238E27FC236}">
                <a16:creationId xmlns:a16="http://schemas.microsoft.com/office/drawing/2014/main" id="{BA4D2D53-AA0B-4ABF-AAD4-54F4AF77142E}"/>
              </a:ext>
            </a:extLst>
          </p:cNvPr>
          <p:cNvSpPr>
            <a:spLocks noGrp="1"/>
          </p:cNvSpPr>
          <p:nvPr>
            <p:ph idx="1"/>
          </p:nvPr>
        </p:nvSpPr>
        <p:spPr>
          <a:xfrm>
            <a:off x="8563708" y="1825625"/>
            <a:ext cx="2790092" cy="4667250"/>
          </a:xfrm>
        </p:spPr>
        <p:txBody>
          <a:bodyPr/>
          <a:lstStyle/>
          <a:p>
            <a:pPr marL="0" indent="0">
              <a:buNone/>
            </a:pPr>
            <a:r>
              <a:rPr lang="da-DK" dirty="0"/>
              <a:t>Connection</a:t>
            </a:r>
          </a:p>
          <a:p>
            <a:r>
              <a:rPr lang="da-DK" dirty="0" err="1"/>
              <a:t>Name</a:t>
            </a:r>
            <a:endParaRPr lang="da-DK" dirty="0"/>
          </a:p>
          <a:p>
            <a:r>
              <a:rPr lang="da-DK" dirty="0"/>
              <a:t>Server</a:t>
            </a:r>
          </a:p>
          <a:p>
            <a:r>
              <a:rPr lang="da-DK" dirty="0" err="1"/>
              <a:t>Instance</a:t>
            </a:r>
            <a:endParaRPr lang="da-DK" dirty="0"/>
          </a:p>
          <a:p>
            <a:r>
              <a:rPr lang="da-DK" dirty="0"/>
              <a:t>Authentication</a:t>
            </a:r>
          </a:p>
          <a:p>
            <a:r>
              <a:rPr lang="da-DK" dirty="0"/>
              <a:t>Startup ID</a:t>
            </a:r>
          </a:p>
          <a:p>
            <a:r>
              <a:rPr lang="da-DK" dirty="0" err="1"/>
              <a:t>Schema</a:t>
            </a:r>
            <a:r>
              <a:rPr lang="da-DK" dirty="0"/>
              <a:t> </a:t>
            </a:r>
            <a:r>
              <a:rPr lang="da-DK" dirty="0" err="1"/>
              <a:t>Sync</a:t>
            </a:r>
            <a:r>
              <a:rPr lang="da-DK" dirty="0"/>
              <a:t>.</a:t>
            </a:r>
          </a:p>
          <a:p>
            <a:endParaRPr lang="da-DK" dirty="0"/>
          </a:p>
          <a:p>
            <a:pPr marL="0" indent="0">
              <a:buNone/>
            </a:pPr>
            <a:r>
              <a:rPr lang="da-DK" dirty="0"/>
              <a:t>p40</a:t>
            </a:r>
          </a:p>
          <a:p>
            <a:endParaRPr lang="en-US" dirty="0"/>
          </a:p>
        </p:txBody>
      </p:sp>
      <p:pic>
        <p:nvPicPr>
          <p:cNvPr id="5" name="Picture 4">
            <a:extLst>
              <a:ext uri="{FF2B5EF4-FFF2-40B4-BE49-F238E27FC236}">
                <a16:creationId xmlns:a16="http://schemas.microsoft.com/office/drawing/2014/main" id="{DF08720C-4512-472A-971B-A854D5BE085B}"/>
              </a:ext>
            </a:extLst>
          </p:cNvPr>
          <p:cNvPicPr>
            <a:picLocks noChangeAspect="1"/>
          </p:cNvPicPr>
          <p:nvPr/>
        </p:nvPicPr>
        <p:blipFill>
          <a:blip r:embed="rId2"/>
          <a:stretch>
            <a:fillRect/>
          </a:stretch>
        </p:blipFill>
        <p:spPr>
          <a:xfrm>
            <a:off x="565710" y="1825625"/>
            <a:ext cx="7587913" cy="4225497"/>
          </a:xfrm>
          <a:prstGeom prst="rect">
            <a:avLst/>
          </a:prstGeom>
        </p:spPr>
      </p:pic>
    </p:spTree>
    <p:extLst>
      <p:ext uri="{BB962C8B-B14F-4D97-AF65-F5344CB8AC3E}">
        <p14:creationId xmlns:p14="http://schemas.microsoft.com/office/powerpoint/2010/main" val="2254187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E94C9-A681-478A-9D63-D4B2CCD28EDC}"/>
              </a:ext>
            </a:extLst>
          </p:cNvPr>
          <p:cNvSpPr>
            <a:spLocks noGrp="1"/>
          </p:cNvSpPr>
          <p:nvPr>
            <p:ph type="title"/>
          </p:nvPr>
        </p:nvSpPr>
        <p:spPr/>
        <p:txBody>
          <a:bodyPr/>
          <a:lstStyle/>
          <a:p>
            <a:r>
              <a:rPr lang="en-US" dirty="0"/>
              <a:t>Intellisense</a:t>
            </a:r>
          </a:p>
        </p:txBody>
      </p:sp>
      <p:pic>
        <p:nvPicPr>
          <p:cNvPr id="4" name="Picture 3">
            <a:extLst>
              <a:ext uri="{FF2B5EF4-FFF2-40B4-BE49-F238E27FC236}">
                <a16:creationId xmlns:a16="http://schemas.microsoft.com/office/drawing/2014/main" id="{CB7CE9D8-5D1E-4790-A413-E639054D1CC6}"/>
              </a:ext>
            </a:extLst>
          </p:cNvPr>
          <p:cNvPicPr/>
          <p:nvPr/>
        </p:nvPicPr>
        <p:blipFill rotWithShape="1">
          <a:blip r:embed="rId2"/>
          <a:srcRect t="38562" b="14270"/>
          <a:stretch/>
        </p:blipFill>
        <p:spPr bwMode="auto">
          <a:xfrm>
            <a:off x="2215662" y="1839545"/>
            <a:ext cx="7349172" cy="2418129"/>
          </a:xfrm>
          <a:prstGeom prst="rect">
            <a:avLst/>
          </a:prstGeom>
          <a:ln>
            <a:noFill/>
          </a:ln>
          <a:extLst>
            <a:ext uri="{53640926-AAD7-44D8-BBD7-CCE9431645EC}">
              <a14:shadowObscured xmlns:a14="http://schemas.microsoft.com/office/drawing/2010/main"/>
            </a:ext>
          </a:extLst>
        </p:spPr>
      </p:pic>
      <p:sp>
        <p:nvSpPr>
          <p:cNvPr id="5" name="Content Placeholder 2">
            <a:extLst>
              <a:ext uri="{FF2B5EF4-FFF2-40B4-BE49-F238E27FC236}">
                <a16:creationId xmlns:a16="http://schemas.microsoft.com/office/drawing/2014/main" id="{BCB3AB36-9159-46E0-881A-B2D933DB8B09}"/>
              </a:ext>
            </a:extLst>
          </p:cNvPr>
          <p:cNvSpPr>
            <a:spLocks noGrp="1"/>
          </p:cNvSpPr>
          <p:nvPr>
            <p:ph idx="1"/>
          </p:nvPr>
        </p:nvSpPr>
        <p:spPr>
          <a:xfrm>
            <a:off x="4387361" y="4668714"/>
            <a:ext cx="3698631" cy="1033463"/>
          </a:xfrm>
        </p:spPr>
        <p:txBody>
          <a:bodyPr>
            <a:normAutofit/>
          </a:bodyPr>
          <a:lstStyle/>
          <a:p>
            <a:pPr marL="0" indent="0">
              <a:buNone/>
            </a:pPr>
            <a:r>
              <a:rPr lang="en-US" sz="4000" dirty="0"/>
              <a:t>Start typing</a:t>
            </a:r>
          </a:p>
        </p:txBody>
      </p:sp>
      <p:sp>
        <p:nvSpPr>
          <p:cNvPr id="6" name="Content Placeholder 2">
            <a:extLst>
              <a:ext uri="{FF2B5EF4-FFF2-40B4-BE49-F238E27FC236}">
                <a16:creationId xmlns:a16="http://schemas.microsoft.com/office/drawing/2014/main" id="{0949A3D0-F23D-4144-8C94-D12D24489013}"/>
              </a:ext>
            </a:extLst>
          </p:cNvPr>
          <p:cNvSpPr txBox="1">
            <a:spLocks/>
          </p:cNvSpPr>
          <p:nvPr/>
        </p:nvSpPr>
        <p:spPr>
          <a:xfrm>
            <a:off x="2952482" y="5459412"/>
            <a:ext cx="7349171" cy="10334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If Intellisense does not work, there is an error above! </a:t>
            </a:r>
          </a:p>
        </p:txBody>
      </p:sp>
    </p:spTree>
    <p:extLst>
      <p:ext uri="{BB962C8B-B14F-4D97-AF65-F5344CB8AC3E}">
        <p14:creationId xmlns:p14="http://schemas.microsoft.com/office/powerpoint/2010/main" val="848538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8E56E-1820-4335-987F-3D5EAF896669}"/>
              </a:ext>
            </a:extLst>
          </p:cNvPr>
          <p:cNvSpPr>
            <a:spLocks noGrp="1"/>
          </p:cNvSpPr>
          <p:nvPr>
            <p:ph type="title"/>
          </p:nvPr>
        </p:nvSpPr>
        <p:spPr/>
        <p:txBody>
          <a:bodyPr/>
          <a:lstStyle/>
          <a:p>
            <a:r>
              <a:rPr lang="en-US" dirty="0"/>
              <a:t>Property list</a:t>
            </a:r>
          </a:p>
        </p:txBody>
      </p:sp>
      <p:sp>
        <p:nvSpPr>
          <p:cNvPr id="3" name="Content Placeholder 2">
            <a:extLst>
              <a:ext uri="{FF2B5EF4-FFF2-40B4-BE49-F238E27FC236}">
                <a16:creationId xmlns:a16="http://schemas.microsoft.com/office/drawing/2014/main" id="{E8197842-E3C5-4FFE-8019-251C74298F3C}"/>
              </a:ext>
            </a:extLst>
          </p:cNvPr>
          <p:cNvSpPr>
            <a:spLocks noGrp="1"/>
          </p:cNvSpPr>
          <p:nvPr>
            <p:ph idx="1"/>
          </p:nvPr>
        </p:nvSpPr>
        <p:spPr>
          <a:xfrm>
            <a:off x="4246684" y="5653453"/>
            <a:ext cx="3698631" cy="1033463"/>
          </a:xfrm>
        </p:spPr>
        <p:txBody>
          <a:bodyPr>
            <a:normAutofit/>
          </a:bodyPr>
          <a:lstStyle/>
          <a:p>
            <a:pPr marL="0" indent="0">
              <a:buNone/>
            </a:pPr>
            <a:r>
              <a:rPr lang="en-US" sz="4000" dirty="0"/>
              <a:t>Ctrl+[Space]</a:t>
            </a:r>
          </a:p>
        </p:txBody>
      </p:sp>
      <p:pic>
        <p:nvPicPr>
          <p:cNvPr id="4" name="Picture 3">
            <a:extLst>
              <a:ext uri="{FF2B5EF4-FFF2-40B4-BE49-F238E27FC236}">
                <a16:creationId xmlns:a16="http://schemas.microsoft.com/office/drawing/2014/main" id="{229B962D-DC68-4983-93EF-E332E9E154C7}"/>
              </a:ext>
            </a:extLst>
          </p:cNvPr>
          <p:cNvPicPr/>
          <p:nvPr/>
        </p:nvPicPr>
        <p:blipFill>
          <a:blip r:embed="rId2"/>
          <a:stretch>
            <a:fillRect/>
          </a:stretch>
        </p:blipFill>
        <p:spPr>
          <a:xfrm>
            <a:off x="675908" y="1441939"/>
            <a:ext cx="10384815" cy="3754316"/>
          </a:xfrm>
          <a:prstGeom prst="rect">
            <a:avLst/>
          </a:prstGeom>
        </p:spPr>
      </p:pic>
    </p:spTree>
    <p:extLst>
      <p:ext uri="{BB962C8B-B14F-4D97-AF65-F5344CB8AC3E}">
        <p14:creationId xmlns:p14="http://schemas.microsoft.com/office/powerpoint/2010/main" val="4112925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DAD3-549C-4156-AD85-97EF5ED9FE8A}"/>
              </a:ext>
            </a:extLst>
          </p:cNvPr>
          <p:cNvSpPr>
            <a:spLocks noGrp="1"/>
          </p:cNvSpPr>
          <p:nvPr>
            <p:ph type="title"/>
          </p:nvPr>
        </p:nvSpPr>
        <p:spPr/>
        <p:txBody>
          <a:bodyPr/>
          <a:lstStyle/>
          <a:p>
            <a:r>
              <a:rPr lang="da-DK" dirty="0" err="1"/>
              <a:t>Snippets</a:t>
            </a:r>
            <a:endParaRPr lang="en-US" dirty="0"/>
          </a:p>
        </p:txBody>
      </p:sp>
      <p:graphicFrame>
        <p:nvGraphicFramePr>
          <p:cNvPr id="4" name="Table 3">
            <a:extLst>
              <a:ext uri="{FF2B5EF4-FFF2-40B4-BE49-F238E27FC236}">
                <a16:creationId xmlns:a16="http://schemas.microsoft.com/office/drawing/2014/main" id="{5FA7BCA2-9B45-484F-AAB0-F3E3D6F2CE5E}"/>
              </a:ext>
            </a:extLst>
          </p:cNvPr>
          <p:cNvGraphicFramePr>
            <a:graphicFrameLocks noGrp="1"/>
          </p:cNvGraphicFramePr>
          <p:nvPr>
            <p:extLst>
              <p:ext uri="{D42A27DB-BD31-4B8C-83A1-F6EECF244321}">
                <p14:modId xmlns:p14="http://schemas.microsoft.com/office/powerpoint/2010/main" val="3406617132"/>
              </p:ext>
            </p:extLst>
          </p:nvPr>
        </p:nvGraphicFramePr>
        <p:xfrm>
          <a:off x="838200" y="1600931"/>
          <a:ext cx="4541520" cy="4325940"/>
        </p:xfrm>
        <a:graphic>
          <a:graphicData uri="http://schemas.openxmlformats.org/drawingml/2006/table">
            <a:tbl>
              <a:tblPr firstRow="1" firstCol="1" bandRow="1">
                <a:tableStyleId>{5C22544A-7EE6-4342-B048-85BDC9FD1C3A}</a:tableStyleId>
              </a:tblPr>
              <a:tblGrid>
                <a:gridCol w="447040">
                  <a:extLst>
                    <a:ext uri="{9D8B030D-6E8A-4147-A177-3AD203B41FA5}">
                      <a16:colId xmlns:a16="http://schemas.microsoft.com/office/drawing/2014/main" val="112471400"/>
                    </a:ext>
                  </a:extLst>
                </a:gridCol>
                <a:gridCol w="1608455">
                  <a:extLst>
                    <a:ext uri="{9D8B030D-6E8A-4147-A177-3AD203B41FA5}">
                      <a16:colId xmlns:a16="http://schemas.microsoft.com/office/drawing/2014/main" val="3397858157"/>
                    </a:ext>
                  </a:extLst>
                </a:gridCol>
                <a:gridCol w="2486025">
                  <a:extLst>
                    <a:ext uri="{9D8B030D-6E8A-4147-A177-3AD203B41FA5}">
                      <a16:colId xmlns:a16="http://schemas.microsoft.com/office/drawing/2014/main" val="3202510698"/>
                    </a:ext>
                  </a:extLst>
                </a:gridCol>
              </a:tblGrid>
              <a:tr h="0">
                <a:tc gridSpan="2">
                  <a:txBody>
                    <a:bodyPr/>
                    <a:lstStyle/>
                    <a:p>
                      <a:pPr>
                        <a:lnSpc>
                          <a:spcPct val="107000"/>
                        </a:lnSpc>
                        <a:spcAft>
                          <a:spcPts val="0"/>
                        </a:spcAft>
                      </a:pPr>
                      <a:br>
                        <a:rPr lang="da-DK" sz="1100" dirty="0">
                          <a:effectLst/>
                        </a:rPr>
                      </a:br>
                      <a:r>
                        <a:rPr lang="en-US" sz="1100" dirty="0">
                          <a:effectLst/>
                        </a:rPr>
                        <a:t>Objects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a:txBody>
                    <a:bodyPr/>
                    <a:lstStyle/>
                    <a:p>
                      <a:pPr>
                        <a:lnSpc>
                          <a:spcPct val="107000"/>
                        </a:lnSpc>
                        <a:spcAft>
                          <a:spcPts val="0"/>
                        </a:spcAft>
                      </a:pPr>
                      <a:r>
                        <a:rPr lang="en-US" sz="1100" dirty="0">
                          <a:effectLst/>
                        </a:rPr>
                        <a:t>Description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111758446"/>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ttable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new table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3046392"/>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ttableext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extension for an existing table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71438708"/>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tpage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new page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30140372"/>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tpageext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extension for an existing page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8450065"/>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treport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new report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56515552"/>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txmlport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new XMLport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165094"/>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tquery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new query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01324371"/>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tcodeunit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new codeunit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4332870"/>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82035123"/>
                  </a:ext>
                </a:extLst>
              </a:tr>
              <a:tr h="0">
                <a:tc gridSpan="2">
                  <a:txBody>
                    <a:bodyPr/>
                    <a:lstStyle/>
                    <a:p>
                      <a:pPr>
                        <a:lnSpc>
                          <a:spcPct val="107000"/>
                        </a:lnSpc>
                        <a:spcAft>
                          <a:spcPts val="0"/>
                        </a:spcAft>
                      </a:pPr>
                      <a:r>
                        <a:rPr lang="en-US" sz="1100">
                          <a:effectLst/>
                        </a:rPr>
                        <a:t>In objects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99341811"/>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ttrigger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example of a new trigger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43300475"/>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tprocedure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example of a new procedure (function)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02394615"/>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taction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example of a new action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43282358"/>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06676816"/>
                  </a:ext>
                </a:extLst>
              </a:tr>
              <a:tr h="0">
                <a:tc gridSpan="2">
                  <a:txBody>
                    <a:bodyPr/>
                    <a:lstStyle/>
                    <a:p>
                      <a:pPr>
                        <a:lnSpc>
                          <a:spcPct val="107000"/>
                        </a:lnSpc>
                        <a:spcAft>
                          <a:spcPts val="0"/>
                        </a:spcAft>
                      </a:pPr>
                      <a:r>
                        <a:rPr lang="en-US" sz="1100">
                          <a:effectLst/>
                        </a:rPr>
                        <a:t>In tables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65526810"/>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tfield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example of a new field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01435334"/>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tfieldcode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example of a new field of type code, length in [20]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22800665"/>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tfielddate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example of a new field of type date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05814036"/>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tfielddecimal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a:effectLst/>
                        </a:rPr>
                        <a:t>Create example of a new field of type decimal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93000563"/>
                  </a:ext>
                </a:extLst>
              </a:tr>
            </a:tbl>
          </a:graphicData>
        </a:graphic>
      </p:graphicFrame>
      <p:graphicFrame>
        <p:nvGraphicFramePr>
          <p:cNvPr id="5" name="Table 4">
            <a:extLst>
              <a:ext uri="{FF2B5EF4-FFF2-40B4-BE49-F238E27FC236}">
                <a16:creationId xmlns:a16="http://schemas.microsoft.com/office/drawing/2014/main" id="{281FC250-469B-493C-A5E1-FBFAFD6846F0}"/>
              </a:ext>
            </a:extLst>
          </p:cNvPr>
          <p:cNvGraphicFramePr>
            <a:graphicFrameLocks noGrp="1"/>
          </p:cNvGraphicFramePr>
          <p:nvPr>
            <p:extLst>
              <p:ext uri="{D42A27DB-BD31-4B8C-83A1-F6EECF244321}">
                <p14:modId xmlns:p14="http://schemas.microsoft.com/office/powerpoint/2010/main" val="1471422888"/>
              </p:ext>
            </p:extLst>
          </p:nvPr>
        </p:nvGraphicFramePr>
        <p:xfrm>
          <a:off x="6207956" y="1945176"/>
          <a:ext cx="4541520" cy="3109914"/>
        </p:xfrm>
        <a:graphic>
          <a:graphicData uri="http://schemas.openxmlformats.org/drawingml/2006/table">
            <a:tbl>
              <a:tblPr firstRow="1" firstCol="1" bandRow="1">
                <a:tableStyleId>{5C22544A-7EE6-4342-B048-85BDC9FD1C3A}</a:tableStyleId>
              </a:tblPr>
              <a:tblGrid>
                <a:gridCol w="447040">
                  <a:extLst>
                    <a:ext uri="{9D8B030D-6E8A-4147-A177-3AD203B41FA5}">
                      <a16:colId xmlns:a16="http://schemas.microsoft.com/office/drawing/2014/main" val="519339460"/>
                    </a:ext>
                  </a:extLst>
                </a:gridCol>
                <a:gridCol w="1608455">
                  <a:extLst>
                    <a:ext uri="{9D8B030D-6E8A-4147-A177-3AD203B41FA5}">
                      <a16:colId xmlns:a16="http://schemas.microsoft.com/office/drawing/2014/main" val="2780687313"/>
                    </a:ext>
                  </a:extLst>
                </a:gridCol>
                <a:gridCol w="2486025">
                  <a:extLst>
                    <a:ext uri="{9D8B030D-6E8A-4147-A177-3AD203B41FA5}">
                      <a16:colId xmlns:a16="http://schemas.microsoft.com/office/drawing/2014/main" val="3128722580"/>
                    </a:ext>
                  </a:extLst>
                </a:gridCol>
              </a:tblGrid>
              <a:tr h="0">
                <a:tc gridSpan="2">
                  <a:txBody>
                    <a:bodyPr/>
                    <a:lstStyle/>
                    <a:p>
                      <a:pPr>
                        <a:lnSpc>
                          <a:spcPct val="107000"/>
                        </a:lnSpc>
                        <a:spcAft>
                          <a:spcPts val="0"/>
                        </a:spcAft>
                      </a:pPr>
                      <a:r>
                        <a:rPr lang="en-US" sz="1100" dirty="0">
                          <a:effectLst/>
                        </a:rPr>
                        <a:t>Events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a:txBody>
                    <a:bodyPr/>
                    <a:lstStyle/>
                    <a:p>
                      <a:pPr>
                        <a:lnSpc>
                          <a:spcPct val="107000"/>
                        </a:lnSpc>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2550279"/>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teventbus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example of a new business event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9262322"/>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teventint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example of a new integration event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6372041"/>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teventsub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example of a new event subscription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9257190"/>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7895461"/>
                  </a:ext>
                </a:extLst>
              </a:tr>
              <a:tr h="0">
                <a:tc gridSpan="2">
                  <a:txBody>
                    <a:bodyPr/>
                    <a:lstStyle/>
                    <a:p>
                      <a:pPr>
                        <a:lnSpc>
                          <a:spcPct val="107000"/>
                        </a:lnSpc>
                        <a:spcAft>
                          <a:spcPts val="0"/>
                        </a:spcAft>
                      </a:pPr>
                      <a:r>
                        <a:rPr lang="en-US" sz="1100">
                          <a:effectLst/>
                        </a:rPr>
                        <a:t>Repetitive commands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2294653"/>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tfor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example of a for - to loop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25286489"/>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tforeach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example of a foreach loop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5829951"/>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twhile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example of a while loop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34835246"/>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trepeat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example of a repeat - until loop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22685055"/>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75060843"/>
                  </a:ext>
                </a:extLst>
              </a:tr>
              <a:tr h="0">
                <a:tc gridSpan="2">
                  <a:txBody>
                    <a:bodyPr/>
                    <a:lstStyle/>
                    <a:p>
                      <a:pPr>
                        <a:lnSpc>
                          <a:spcPct val="107000"/>
                        </a:lnSpc>
                        <a:spcAft>
                          <a:spcPts val="0"/>
                        </a:spcAft>
                      </a:pPr>
                      <a:r>
                        <a:rPr lang="en-US" sz="1100">
                          <a:effectLst/>
                        </a:rPr>
                        <a:t>Statements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33232541"/>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tif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example of an if - then statement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19532214"/>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tcaseelse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example of an if - then - else statement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3135047"/>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tcaseof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a:effectLst/>
                        </a:rPr>
                        <a:t>Create example of an case statement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0898243"/>
                  </a:ext>
                </a:extLst>
              </a:tr>
            </a:tbl>
          </a:graphicData>
        </a:graphic>
      </p:graphicFrame>
      <p:graphicFrame>
        <p:nvGraphicFramePr>
          <p:cNvPr id="6" name="Table 5">
            <a:extLst>
              <a:ext uri="{FF2B5EF4-FFF2-40B4-BE49-F238E27FC236}">
                <a16:creationId xmlns:a16="http://schemas.microsoft.com/office/drawing/2014/main" id="{241C9061-F402-4EFD-B057-6105D5DC26A9}"/>
              </a:ext>
            </a:extLst>
          </p:cNvPr>
          <p:cNvGraphicFramePr>
            <a:graphicFrameLocks noGrp="1"/>
          </p:cNvGraphicFramePr>
          <p:nvPr>
            <p:extLst>
              <p:ext uri="{D42A27DB-BD31-4B8C-83A1-F6EECF244321}">
                <p14:modId xmlns:p14="http://schemas.microsoft.com/office/powerpoint/2010/main" val="3473517485"/>
              </p:ext>
            </p:extLst>
          </p:nvPr>
        </p:nvGraphicFramePr>
        <p:xfrm>
          <a:off x="6207956" y="1594338"/>
          <a:ext cx="4541520" cy="350838"/>
        </p:xfrm>
        <a:graphic>
          <a:graphicData uri="http://schemas.openxmlformats.org/drawingml/2006/table">
            <a:tbl>
              <a:tblPr firstRow="1" firstCol="1" bandRow="1">
                <a:tableStyleId>{5C22544A-7EE6-4342-B048-85BDC9FD1C3A}</a:tableStyleId>
              </a:tblPr>
              <a:tblGrid>
                <a:gridCol w="2055495">
                  <a:extLst>
                    <a:ext uri="{9D8B030D-6E8A-4147-A177-3AD203B41FA5}">
                      <a16:colId xmlns:a16="http://schemas.microsoft.com/office/drawing/2014/main" val="783278311"/>
                    </a:ext>
                  </a:extLst>
                </a:gridCol>
                <a:gridCol w="2486025">
                  <a:extLst>
                    <a:ext uri="{9D8B030D-6E8A-4147-A177-3AD203B41FA5}">
                      <a16:colId xmlns:a16="http://schemas.microsoft.com/office/drawing/2014/main" val="4116569615"/>
                    </a:ext>
                  </a:extLst>
                </a:gridCol>
              </a:tblGrid>
              <a:tr h="0">
                <a:tc>
                  <a:txBody>
                    <a:bodyPr/>
                    <a:lstStyle/>
                    <a:p>
                      <a:pPr>
                        <a:lnSpc>
                          <a:spcPct val="107000"/>
                        </a:lnSpc>
                        <a:spcAft>
                          <a:spcPts val="0"/>
                        </a:spcAft>
                      </a:pPr>
                      <a:br>
                        <a:rPr lang="da-DK" sz="1100" dirty="0">
                          <a:effectLst/>
                        </a:rPr>
                      </a:br>
                      <a:r>
                        <a:rPr lang="en-US" sz="1100" dirty="0">
                          <a:effectLst/>
                        </a:rPr>
                        <a:t>Objects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a:effectLst/>
                        </a:rPr>
                        <a:t>Description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169273137"/>
                  </a:ext>
                </a:extLst>
              </a:tr>
            </a:tbl>
          </a:graphicData>
        </a:graphic>
      </p:graphicFrame>
    </p:spTree>
    <p:extLst>
      <p:ext uri="{BB962C8B-B14F-4D97-AF65-F5344CB8AC3E}">
        <p14:creationId xmlns:p14="http://schemas.microsoft.com/office/powerpoint/2010/main" val="4051066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AD70-E196-4EE7-91A6-B467FC4399C8}"/>
              </a:ext>
            </a:extLst>
          </p:cNvPr>
          <p:cNvSpPr>
            <a:spLocks noGrp="1"/>
          </p:cNvSpPr>
          <p:nvPr>
            <p:ph type="title"/>
          </p:nvPr>
        </p:nvSpPr>
        <p:spPr/>
        <p:txBody>
          <a:bodyPr/>
          <a:lstStyle/>
          <a:p>
            <a:r>
              <a:rPr lang="en-US" dirty="0"/>
              <a:t>Differences in the Development Environments</a:t>
            </a:r>
          </a:p>
        </p:txBody>
      </p:sp>
      <p:graphicFrame>
        <p:nvGraphicFramePr>
          <p:cNvPr id="6" name="Table 5">
            <a:extLst>
              <a:ext uri="{FF2B5EF4-FFF2-40B4-BE49-F238E27FC236}">
                <a16:creationId xmlns:a16="http://schemas.microsoft.com/office/drawing/2014/main" id="{FA4F48E5-8BC8-46CA-85CF-FADC7A04D70A}"/>
              </a:ext>
            </a:extLst>
          </p:cNvPr>
          <p:cNvGraphicFramePr>
            <a:graphicFrameLocks noGrp="1"/>
          </p:cNvGraphicFramePr>
          <p:nvPr>
            <p:extLst>
              <p:ext uri="{D42A27DB-BD31-4B8C-83A1-F6EECF244321}">
                <p14:modId xmlns:p14="http://schemas.microsoft.com/office/powerpoint/2010/main" val="4026418587"/>
              </p:ext>
            </p:extLst>
          </p:nvPr>
        </p:nvGraphicFramePr>
        <p:xfrm>
          <a:off x="838201" y="2173880"/>
          <a:ext cx="4810125" cy="1688530"/>
        </p:xfrm>
        <a:graphic>
          <a:graphicData uri="http://schemas.openxmlformats.org/drawingml/2006/table">
            <a:tbl>
              <a:tblPr firstRow="1" firstCol="1" bandRow="1">
                <a:tableStyleId>{5C22544A-7EE6-4342-B048-85BDC9FD1C3A}</a:tableStyleId>
              </a:tblPr>
              <a:tblGrid>
                <a:gridCol w="1560195">
                  <a:extLst>
                    <a:ext uri="{9D8B030D-6E8A-4147-A177-3AD203B41FA5}">
                      <a16:colId xmlns:a16="http://schemas.microsoft.com/office/drawing/2014/main" val="2884501008"/>
                    </a:ext>
                  </a:extLst>
                </a:gridCol>
                <a:gridCol w="3249930">
                  <a:extLst>
                    <a:ext uri="{9D8B030D-6E8A-4147-A177-3AD203B41FA5}">
                      <a16:colId xmlns:a16="http://schemas.microsoft.com/office/drawing/2014/main" val="3412759096"/>
                    </a:ext>
                  </a:extLst>
                </a:gridCol>
              </a:tblGrid>
              <a:tr h="0">
                <a:tc>
                  <a:txBody>
                    <a:bodyPr/>
                    <a:lstStyle/>
                    <a:p>
                      <a:pPr algn="r">
                        <a:lnSpc>
                          <a:spcPct val="107000"/>
                        </a:lnSpc>
                        <a:spcBef>
                          <a:spcPts val="435"/>
                        </a:spcBef>
                        <a:spcAft>
                          <a:spcPts val="0"/>
                        </a:spcAft>
                      </a:pPr>
                      <a:r>
                        <a:rPr lang="en-US" sz="1000" dirty="0">
                          <a:effectLst/>
                        </a:rPr>
                        <a:t>C/SIDE</a:t>
                      </a:r>
                      <a:endParaRPr lang="en-US" sz="1000" dirty="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nchor="b"/>
                </a:tc>
                <a:tc>
                  <a:txBody>
                    <a:bodyPr/>
                    <a:lstStyle/>
                    <a:p>
                      <a:pPr algn="r">
                        <a:lnSpc>
                          <a:spcPct val="107000"/>
                        </a:lnSpc>
                        <a:spcBef>
                          <a:spcPts val="435"/>
                        </a:spcBef>
                        <a:spcAft>
                          <a:spcPts val="0"/>
                        </a:spcAft>
                      </a:pPr>
                      <a:r>
                        <a:rPr lang="en-US" sz="1000" dirty="0">
                          <a:effectLst/>
                        </a:rPr>
                        <a:t>AL Language Development Environment</a:t>
                      </a:r>
                      <a:endParaRPr lang="en-US" sz="1000" dirty="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nchor="b"/>
                </a:tc>
                <a:extLst>
                  <a:ext uri="{0D108BD9-81ED-4DB2-BD59-A6C34878D82A}">
                    <a16:rowId xmlns:a16="http://schemas.microsoft.com/office/drawing/2014/main" val="4274278726"/>
                  </a:ext>
                </a:extLst>
              </a:tr>
              <a:tr h="0">
                <a:tc>
                  <a:txBody>
                    <a:bodyPr/>
                    <a:lstStyle/>
                    <a:p>
                      <a:pPr algn="r">
                        <a:lnSpc>
                          <a:spcPct val="107000"/>
                        </a:lnSpc>
                        <a:spcBef>
                          <a:spcPts val="435"/>
                        </a:spcBef>
                        <a:spcAft>
                          <a:spcPts val="0"/>
                        </a:spcAft>
                      </a:pPr>
                      <a:r>
                        <a:rPr lang="en-US" sz="1000">
                          <a:effectLst/>
                        </a:rPr>
                        <a:t>Dates are parsed based on culture settings.</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a:txBody>
                    <a:bodyPr/>
                    <a:lstStyle/>
                    <a:p>
                      <a:pPr algn="r">
                        <a:lnSpc>
                          <a:spcPct val="107000"/>
                        </a:lnSpc>
                        <a:spcBef>
                          <a:spcPts val="435"/>
                        </a:spcBef>
                        <a:spcAft>
                          <a:spcPts val="0"/>
                        </a:spcAft>
                      </a:pPr>
                      <a:r>
                        <a:rPr lang="en-US" sz="1000">
                          <a:effectLst/>
                        </a:rPr>
                        <a:t>Locale independent and supports only: </a:t>
                      </a:r>
                    </a:p>
                    <a:p>
                      <a:pPr algn="r">
                        <a:lnSpc>
                          <a:spcPct val="107000"/>
                        </a:lnSpc>
                        <a:spcBef>
                          <a:spcPts val="435"/>
                        </a:spcBef>
                        <a:spcAft>
                          <a:spcPts val="0"/>
                        </a:spcAft>
                      </a:pPr>
                      <a:r>
                        <a:rPr lang="en-US" sz="1000">
                          <a:effectLst/>
                        </a:rPr>
                        <a:t>yyyy-mm-ddD.</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3586804995"/>
                  </a:ext>
                </a:extLst>
              </a:tr>
              <a:tr h="0">
                <a:tc>
                  <a:txBody>
                    <a:bodyPr/>
                    <a:lstStyle/>
                    <a:p>
                      <a:pPr algn="r">
                        <a:lnSpc>
                          <a:spcPct val="107000"/>
                        </a:lnSpc>
                        <a:spcBef>
                          <a:spcPts val="435"/>
                        </a:spcBef>
                        <a:spcAft>
                          <a:spcPts val="0"/>
                        </a:spcAft>
                      </a:pPr>
                      <a:r>
                        <a:rPr lang="en-US" sz="1000">
                          <a:effectLst/>
                        </a:rPr>
                        <a:t>Boolean values could be expressed as yes/no.</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a:txBody>
                    <a:bodyPr/>
                    <a:lstStyle/>
                    <a:p>
                      <a:pPr algn="r">
                        <a:lnSpc>
                          <a:spcPct val="107000"/>
                        </a:lnSpc>
                        <a:spcBef>
                          <a:spcPts val="435"/>
                        </a:spcBef>
                        <a:spcAft>
                          <a:spcPts val="0"/>
                        </a:spcAft>
                      </a:pPr>
                      <a:r>
                        <a:rPr lang="en-US" sz="1000" dirty="0">
                          <a:effectLst/>
                        </a:rPr>
                        <a:t>Boolean values are expressed as true/false.</a:t>
                      </a:r>
                      <a:endParaRPr lang="en-US" sz="1000" dirty="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107394534"/>
                  </a:ext>
                </a:extLst>
              </a:tr>
            </a:tbl>
          </a:graphicData>
        </a:graphic>
      </p:graphicFrame>
      <p:graphicFrame>
        <p:nvGraphicFramePr>
          <p:cNvPr id="8" name="Table 7">
            <a:extLst>
              <a:ext uri="{FF2B5EF4-FFF2-40B4-BE49-F238E27FC236}">
                <a16:creationId xmlns:a16="http://schemas.microsoft.com/office/drawing/2014/main" id="{D35CC66F-15BA-422B-BE69-7E68F1401FE4}"/>
              </a:ext>
            </a:extLst>
          </p:cNvPr>
          <p:cNvGraphicFramePr>
            <a:graphicFrameLocks noGrp="1"/>
          </p:cNvGraphicFramePr>
          <p:nvPr>
            <p:extLst>
              <p:ext uri="{D42A27DB-BD31-4B8C-83A1-F6EECF244321}">
                <p14:modId xmlns:p14="http://schemas.microsoft.com/office/powerpoint/2010/main" val="3783807372"/>
              </p:ext>
            </p:extLst>
          </p:nvPr>
        </p:nvGraphicFramePr>
        <p:xfrm>
          <a:off x="838200" y="3862410"/>
          <a:ext cx="4810125" cy="1907160"/>
        </p:xfrm>
        <a:graphic>
          <a:graphicData uri="http://schemas.openxmlformats.org/drawingml/2006/table">
            <a:tbl>
              <a:tblPr firstRow="1" firstCol="1" bandRow="1">
                <a:tableStyleId>{5C22544A-7EE6-4342-B048-85BDC9FD1C3A}</a:tableStyleId>
              </a:tblPr>
              <a:tblGrid>
                <a:gridCol w="1560195">
                  <a:extLst>
                    <a:ext uri="{9D8B030D-6E8A-4147-A177-3AD203B41FA5}">
                      <a16:colId xmlns:a16="http://schemas.microsoft.com/office/drawing/2014/main" val="620089166"/>
                    </a:ext>
                  </a:extLst>
                </a:gridCol>
                <a:gridCol w="3249930">
                  <a:extLst>
                    <a:ext uri="{9D8B030D-6E8A-4147-A177-3AD203B41FA5}">
                      <a16:colId xmlns:a16="http://schemas.microsoft.com/office/drawing/2014/main" val="3096775754"/>
                    </a:ext>
                  </a:extLst>
                </a:gridCol>
              </a:tblGrid>
              <a:tr h="0">
                <a:tc>
                  <a:txBody>
                    <a:bodyPr/>
                    <a:lstStyle/>
                    <a:p>
                      <a:pPr algn="r">
                        <a:lnSpc>
                          <a:spcPct val="107000"/>
                        </a:lnSpc>
                        <a:spcBef>
                          <a:spcPts val="435"/>
                        </a:spcBef>
                        <a:spcAft>
                          <a:spcPts val="0"/>
                        </a:spcAft>
                      </a:pPr>
                      <a:r>
                        <a:rPr lang="en-US" sz="1000">
                          <a:effectLst/>
                        </a:rPr>
                        <a:t>For tables, integers could allow decimal values. For example, 5.0 converts to an integer, 5.4 throws an error at runtime.</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a:txBody>
                    <a:bodyPr/>
                    <a:lstStyle/>
                    <a:p>
                      <a:pPr algn="r">
                        <a:lnSpc>
                          <a:spcPct val="107000"/>
                        </a:lnSpc>
                        <a:spcBef>
                          <a:spcPts val="435"/>
                        </a:spcBef>
                        <a:spcAft>
                          <a:spcPts val="0"/>
                        </a:spcAft>
                      </a:pPr>
                      <a:r>
                        <a:rPr lang="en-US" sz="1000">
                          <a:effectLst/>
                        </a:rPr>
                        <a:t>For tables, Min, Max, InitValue numbers with a fraction are expressed as decimal, thus they are not a valid integer data type.</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807379928"/>
                  </a:ext>
                </a:extLst>
              </a:tr>
              <a:tr h="0">
                <a:tc>
                  <a:txBody>
                    <a:bodyPr/>
                    <a:lstStyle/>
                    <a:p>
                      <a:pPr algn="r">
                        <a:lnSpc>
                          <a:spcPct val="107000"/>
                        </a:lnSpc>
                        <a:spcBef>
                          <a:spcPts val="435"/>
                        </a:spcBef>
                        <a:spcAft>
                          <a:spcPts val="0"/>
                        </a:spcAft>
                      </a:pPr>
                      <a:r>
                        <a:rPr lang="en-US" sz="1000">
                          <a:effectLst/>
                        </a:rPr>
                        <a:t>The largest constant integer could be 999999999999999.</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a:txBody>
                    <a:bodyPr/>
                    <a:lstStyle/>
                    <a:p>
                      <a:pPr algn="r">
                        <a:lnSpc>
                          <a:spcPct val="107000"/>
                        </a:lnSpc>
                        <a:spcBef>
                          <a:spcPts val="435"/>
                        </a:spcBef>
                        <a:spcAft>
                          <a:spcPts val="0"/>
                        </a:spcAft>
                      </a:pPr>
                      <a:r>
                        <a:rPr lang="en-US" sz="1000" dirty="0">
                          <a:effectLst/>
                        </a:rPr>
                        <a:t>Transforms to 999'999'999'999'999.0, a decimal value. In AL, this can be expressed as 999999999999999.0 or 999999999999999L.</a:t>
                      </a:r>
                      <a:endParaRPr lang="en-US" sz="1000" dirty="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390098114"/>
                  </a:ext>
                </a:extLst>
              </a:tr>
            </a:tbl>
          </a:graphicData>
        </a:graphic>
      </p:graphicFrame>
      <p:sp>
        <p:nvSpPr>
          <p:cNvPr id="9" name="Rectangle 8">
            <a:extLst>
              <a:ext uri="{FF2B5EF4-FFF2-40B4-BE49-F238E27FC236}">
                <a16:creationId xmlns:a16="http://schemas.microsoft.com/office/drawing/2014/main" id="{83802711-8E53-4A02-A32B-F87199AFEC69}"/>
              </a:ext>
            </a:extLst>
          </p:cNvPr>
          <p:cNvSpPr/>
          <p:nvPr/>
        </p:nvSpPr>
        <p:spPr>
          <a:xfrm>
            <a:off x="838200" y="1747618"/>
            <a:ext cx="1430200" cy="369332"/>
          </a:xfrm>
          <a:prstGeom prst="rect">
            <a:avLst/>
          </a:prstGeom>
        </p:spPr>
        <p:txBody>
          <a:bodyPr wrap="none">
            <a:spAutoFit/>
          </a:bodyPr>
          <a:lstStyle/>
          <a:p>
            <a:pPr>
              <a:spcBef>
                <a:spcPts val="435"/>
              </a:spcBef>
              <a:spcAft>
                <a:spcPts val="0"/>
              </a:spcAft>
            </a:pPr>
            <a:r>
              <a:rPr lang="en-US" b="1">
                <a:latin typeface="Tahoma" panose="020B0604030504040204" pitchFamily="34" charset="0"/>
                <a:ea typeface="Tahoma" panose="020B0604030504040204" pitchFamily="34" charset="0"/>
                <a:cs typeface="Segoe UI" panose="020B0502040204020203" pitchFamily="34" charset="0"/>
              </a:rPr>
              <a:t>Data types</a:t>
            </a:r>
            <a:endParaRPr lang="en-US" dirty="0">
              <a:latin typeface="Tahoma" panose="020B0604030504040204" pitchFamily="34" charset="0"/>
              <a:ea typeface="Tahoma" panose="020B0604030504040204" pitchFamily="34" charset="0"/>
            </a:endParaRPr>
          </a:p>
        </p:txBody>
      </p:sp>
      <p:sp>
        <p:nvSpPr>
          <p:cNvPr id="10" name="Rectangle 9">
            <a:extLst>
              <a:ext uri="{FF2B5EF4-FFF2-40B4-BE49-F238E27FC236}">
                <a16:creationId xmlns:a16="http://schemas.microsoft.com/office/drawing/2014/main" id="{B57C97BE-ADC7-438A-8E76-169BF70F325E}"/>
              </a:ext>
            </a:extLst>
          </p:cNvPr>
          <p:cNvSpPr/>
          <p:nvPr/>
        </p:nvSpPr>
        <p:spPr>
          <a:xfrm>
            <a:off x="6036653" y="1747618"/>
            <a:ext cx="1840312" cy="369332"/>
          </a:xfrm>
          <a:prstGeom prst="rect">
            <a:avLst/>
          </a:prstGeom>
        </p:spPr>
        <p:txBody>
          <a:bodyPr wrap="none">
            <a:spAutoFit/>
          </a:bodyPr>
          <a:lstStyle/>
          <a:p>
            <a:pPr>
              <a:spcAft>
                <a:spcPts val="0"/>
              </a:spcAft>
            </a:pPr>
            <a:r>
              <a:rPr lang="en-US" b="1" dirty="0">
                <a:latin typeface="Segoe UI" panose="020B0502040204020203" pitchFamily="34" charset="0"/>
                <a:ea typeface="Calibri" panose="020F0502020204030204" pitchFamily="34" charset="0"/>
              </a:rPr>
              <a:t>Syntax updates</a:t>
            </a:r>
          </a:p>
        </p:txBody>
      </p:sp>
      <p:graphicFrame>
        <p:nvGraphicFramePr>
          <p:cNvPr id="11" name="Table 10">
            <a:extLst>
              <a:ext uri="{FF2B5EF4-FFF2-40B4-BE49-F238E27FC236}">
                <a16:creationId xmlns:a16="http://schemas.microsoft.com/office/drawing/2014/main" id="{1CB58A8C-8E44-4682-90A9-751D8B659421}"/>
              </a:ext>
            </a:extLst>
          </p:cNvPr>
          <p:cNvGraphicFramePr>
            <a:graphicFrameLocks noGrp="1"/>
          </p:cNvGraphicFramePr>
          <p:nvPr>
            <p:extLst>
              <p:ext uri="{D42A27DB-BD31-4B8C-83A1-F6EECF244321}">
                <p14:modId xmlns:p14="http://schemas.microsoft.com/office/powerpoint/2010/main" val="901447894"/>
              </p:ext>
            </p:extLst>
          </p:nvPr>
        </p:nvGraphicFramePr>
        <p:xfrm>
          <a:off x="6096000" y="2173880"/>
          <a:ext cx="4447540" cy="2346708"/>
        </p:xfrm>
        <a:graphic>
          <a:graphicData uri="http://schemas.openxmlformats.org/drawingml/2006/table">
            <a:tbl>
              <a:tblPr firstRow="1" firstCol="1" bandRow="1">
                <a:tableStyleId>{5C22544A-7EE6-4342-B048-85BDC9FD1C3A}</a:tableStyleId>
              </a:tblPr>
              <a:tblGrid>
                <a:gridCol w="1557020">
                  <a:extLst>
                    <a:ext uri="{9D8B030D-6E8A-4147-A177-3AD203B41FA5}">
                      <a16:colId xmlns:a16="http://schemas.microsoft.com/office/drawing/2014/main" val="3496322160"/>
                    </a:ext>
                  </a:extLst>
                </a:gridCol>
                <a:gridCol w="2890520">
                  <a:extLst>
                    <a:ext uri="{9D8B030D-6E8A-4147-A177-3AD203B41FA5}">
                      <a16:colId xmlns:a16="http://schemas.microsoft.com/office/drawing/2014/main" val="1239866820"/>
                    </a:ext>
                  </a:extLst>
                </a:gridCol>
              </a:tblGrid>
              <a:tr h="0">
                <a:tc>
                  <a:txBody>
                    <a:bodyPr/>
                    <a:lstStyle/>
                    <a:p>
                      <a:pPr>
                        <a:lnSpc>
                          <a:spcPct val="107000"/>
                        </a:lnSpc>
                        <a:spcBef>
                          <a:spcPts val="435"/>
                        </a:spcBef>
                        <a:spcAft>
                          <a:spcPts val="0"/>
                        </a:spcAft>
                      </a:pPr>
                      <a:r>
                        <a:rPr lang="en-US" sz="1000">
                          <a:effectLst/>
                        </a:rPr>
                        <a:t>C/SIDE</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nchor="b"/>
                </a:tc>
                <a:tc>
                  <a:txBody>
                    <a:bodyPr/>
                    <a:lstStyle/>
                    <a:p>
                      <a:pPr>
                        <a:lnSpc>
                          <a:spcPct val="107000"/>
                        </a:lnSpc>
                        <a:spcBef>
                          <a:spcPts val="435"/>
                        </a:spcBef>
                        <a:spcAft>
                          <a:spcPts val="0"/>
                        </a:spcAft>
                      </a:pPr>
                      <a:r>
                        <a:rPr lang="en-US" sz="1000">
                          <a:effectLst/>
                        </a:rPr>
                        <a:t>AL Language Development Environment</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nchor="b"/>
                </a:tc>
                <a:extLst>
                  <a:ext uri="{0D108BD9-81ED-4DB2-BD59-A6C34878D82A}">
                    <a16:rowId xmlns:a16="http://schemas.microsoft.com/office/drawing/2014/main" val="1169273681"/>
                  </a:ext>
                </a:extLst>
              </a:tr>
              <a:tr h="0">
                <a:tc>
                  <a:txBody>
                    <a:bodyPr/>
                    <a:lstStyle/>
                    <a:p>
                      <a:pPr>
                        <a:lnSpc>
                          <a:spcPct val="107000"/>
                        </a:lnSpc>
                        <a:spcBef>
                          <a:spcPts val="435"/>
                        </a:spcBef>
                        <a:spcAft>
                          <a:spcPts val="0"/>
                        </a:spcAft>
                      </a:pPr>
                      <a:r>
                        <a:rPr lang="en-US" sz="1000">
                          <a:effectLst/>
                        </a:rPr>
                        <a:t>The token for multilanguage comment is @@@.</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a:txBody>
                    <a:bodyPr/>
                    <a:lstStyle/>
                    <a:p>
                      <a:pPr>
                        <a:lnSpc>
                          <a:spcPct val="107000"/>
                        </a:lnSpc>
                        <a:spcBef>
                          <a:spcPts val="435"/>
                        </a:spcBef>
                        <a:spcAft>
                          <a:spcPts val="0"/>
                        </a:spcAft>
                      </a:pPr>
                      <a:r>
                        <a:rPr lang="en-US" sz="1000">
                          <a:effectLst/>
                        </a:rPr>
                        <a:t>A multilanguage comment is marked with Comment.</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1489404793"/>
                  </a:ext>
                </a:extLst>
              </a:tr>
              <a:tr h="0">
                <a:tc>
                  <a:txBody>
                    <a:bodyPr/>
                    <a:lstStyle/>
                    <a:p>
                      <a:pPr>
                        <a:lnSpc>
                          <a:spcPct val="107000"/>
                        </a:lnSpc>
                        <a:spcBef>
                          <a:spcPts val="435"/>
                        </a:spcBef>
                        <a:spcAft>
                          <a:spcPts val="0"/>
                        </a:spcAft>
                      </a:pPr>
                      <a:r>
                        <a:rPr lang="en-US" sz="1000">
                          <a:effectLst/>
                        </a:rPr>
                        <a:t>Supports TryFunction on code developed in C/SIDE.</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a:txBody>
                    <a:bodyPr/>
                    <a:lstStyle/>
                    <a:p>
                      <a:pPr>
                        <a:lnSpc>
                          <a:spcPct val="107000"/>
                        </a:lnSpc>
                        <a:spcBef>
                          <a:spcPts val="435"/>
                        </a:spcBef>
                        <a:spcAft>
                          <a:spcPts val="0"/>
                        </a:spcAft>
                      </a:pPr>
                      <a:r>
                        <a:rPr lang="en-US" sz="1000">
                          <a:effectLst/>
                        </a:rPr>
                        <a:t>Supports calling referenced TryFunctions from W1.</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3186107209"/>
                  </a:ext>
                </a:extLst>
              </a:tr>
              <a:tr h="0">
                <a:tc>
                  <a:txBody>
                    <a:bodyPr/>
                    <a:lstStyle/>
                    <a:p>
                      <a:pPr>
                        <a:lnSpc>
                          <a:spcPct val="107000"/>
                        </a:lnSpc>
                        <a:spcBef>
                          <a:spcPts val="435"/>
                        </a:spcBef>
                        <a:spcAft>
                          <a:spcPts val="0"/>
                        </a:spcAft>
                      </a:pPr>
                      <a:r>
                        <a:rPr lang="en-US" sz="1000">
                          <a:effectLst/>
                        </a:rPr>
                        <a:t>Reserved commands are always uppercase</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a:txBody>
                    <a:bodyPr/>
                    <a:lstStyle/>
                    <a:p>
                      <a:pPr>
                        <a:lnSpc>
                          <a:spcPct val="107000"/>
                        </a:lnSpc>
                        <a:spcBef>
                          <a:spcPts val="435"/>
                        </a:spcBef>
                        <a:spcAft>
                          <a:spcPts val="0"/>
                        </a:spcAft>
                      </a:pPr>
                      <a:r>
                        <a:rPr lang="en-US" sz="1000" dirty="0">
                          <a:effectLst/>
                        </a:rPr>
                        <a:t>Reserved commands stays in the same as it was entered</a:t>
                      </a:r>
                      <a:endParaRPr lang="en-US" sz="1000" dirty="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1727391094"/>
                  </a:ext>
                </a:extLst>
              </a:tr>
            </a:tbl>
          </a:graphicData>
        </a:graphic>
      </p:graphicFrame>
    </p:spTree>
    <p:extLst>
      <p:ext uri="{BB962C8B-B14F-4D97-AF65-F5344CB8AC3E}">
        <p14:creationId xmlns:p14="http://schemas.microsoft.com/office/powerpoint/2010/main" val="2738722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74A974-00DD-4A20-93AE-58B1A99A92BB}"/>
              </a:ext>
            </a:extLst>
          </p:cNvPr>
          <p:cNvSpPr>
            <a:spLocks noGrp="1"/>
          </p:cNvSpPr>
          <p:nvPr>
            <p:ph type="title"/>
          </p:nvPr>
        </p:nvSpPr>
        <p:spPr>
          <a:xfrm>
            <a:off x="838200" y="365125"/>
            <a:ext cx="10515600" cy="1325563"/>
          </a:xfrm>
        </p:spPr>
        <p:txBody>
          <a:bodyPr/>
          <a:lstStyle/>
          <a:p>
            <a:r>
              <a:rPr lang="en-US" dirty="0"/>
              <a:t>Differences in the Development Environments</a:t>
            </a:r>
          </a:p>
        </p:txBody>
      </p:sp>
      <p:sp>
        <p:nvSpPr>
          <p:cNvPr id="5" name="Rectangle 4">
            <a:extLst>
              <a:ext uri="{FF2B5EF4-FFF2-40B4-BE49-F238E27FC236}">
                <a16:creationId xmlns:a16="http://schemas.microsoft.com/office/drawing/2014/main" id="{38053429-0BE5-43E5-B355-6A37017EF120}"/>
              </a:ext>
            </a:extLst>
          </p:cNvPr>
          <p:cNvSpPr/>
          <p:nvPr/>
        </p:nvSpPr>
        <p:spPr>
          <a:xfrm>
            <a:off x="838200" y="1690688"/>
            <a:ext cx="5257800" cy="646331"/>
          </a:xfrm>
          <a:prstGeom prst="rect">
            <a:avLst/>
          </a:prstGeom>
        </p:spPr>
        <p:txBody>
          <a:bodyPr wrap="square">
            <a:spAutoFit/>
          </a:bodyPr>
          <a:lstStyle/>
          <a:p>
            <a:pPr>
              <a:spcBef>
                <a:spcPts val="435"/>
              </a:spcBef>
              <a:spcAft>
                <a:spcPts val="0"/>
              </a:spcAft>
            </a:pPr>
            <a:r>
              <a:rPr lang="en-US" b="1" dirty="0">
                <a:latin typeface="Tahoma" panose="020B0604030504040204" pitchFamily="34" charset="0"/>
                <a:ea typeface="Tahoma" panose="020B0604030504040204" pitchFamily="34" charset="0"/>
                <a:cs typeface="Segoe UI" panose="020B0502040204020203" pitchFamily="34" charset="0"/>
              </a:rPr>
              <a:t>Several properties have been renamed, to mention some:</a:t>
            </a:r>
            <a:endParaRPr lang="en-US" dirty="0">
              <a:latin typeface="Tahoma" panose="020B0604030504040204" pitchFamily="34" charset="0"/>
              <a:ea typeface="Tahoma" panose="020B0604030504040204" pitchFamily="34" charset="0"/>
            </a:endParaRPr>
          </a:p>
        </p:txBody>
      </p:sp>
      <p:graphicFrame>
        <p:nvGraphicFramePr>
          <p:cNvPr id="6" name="Table 5">
            <a:extLst>
              <a:ext uri="{FF2B5EF4-FFF2-40B4-BE49-F238E27FC236}">
                <a16:creationId xmlns:a16="http://schemas.microsoft.com/office/drawing/2014/main" id="{5B80FC4B-D783-4224-BDB4-1B25C1BAE1D5}"/>
              </a:ext>
            </a:extLst>
          </p:cNvPr>
          <p:cNvGraphicFramePr>
            <a:graphicFrameLocks noGrp="1"/>
          </p:cNvGraphicFramePr>
          <p:nvPr>
            <p:extLst>
              <p:ext uri="{D42A27DB-BD31-4B8C-83A1-F6EECF244321}">
                <p14:modId xmlns:p14="http://schemas.microsoft.com/office/powerpoint/2010/main" val="549833421"/>
              </p:ext>
            </p:extLst>
          </p:nvPr>
        </p:nvGraphicFramePr>
        <p:xfrm>
          <a:off x="838200" y="2471895"/>
          <a:ext cx="5257800" cy="1914210"/>
        </p:xfrm>
        <a:graphic>
          <a:graphicData uri="http://schemas.openxmlformats.org/drawingml/2006/table">
            <a:tbl>
              <a:tblPr firstRow="1" firstCol="1" bandRow="1">
                <a:tableStyleId>{5C22544A-7EE6-4342-B048-85BDC9FD1C3A}</a:tableStyleId>
              </a:tblPr>
              <a:tblGrid>
                <a:gridCol w="1579880">
                  <a:extLst>
                    <a:ext uri="{9D8B030D-6E8A-4147-A177-3AD203B41FA5}">
                      <a16:colId xmlns:a16="http://schemas.microsoft.com/office/drawing/2014/main" val="2320070084"/>
                    </a:ext>
                  </a:extLst>
                </a:gridCol>
                <a:gridCol w="3677920">
                  <a:extLst>
                    <a:ext uri="{9D8B030D-6E8A-4147-A177-3AD203B41FA5}">
                      <a16:colId xmlns:a16="http://schemas.microsoft.com/office/drawing/2014/main" val="145026405"/>
                    </a:ext>
                  </a:extLst>
                </a:gridCol>
              </a:tblGrid>
              <a:tr h="0">
                <a:tc>
                  <a:txBody>
                    <a:bodyPr/>
                    <a:lstStyle/>
                    <a:p>
                      <a:pPr>
                        <a:lnSpc>
                          <a:spcPct val="107000"/>
                        </a:lnSpc>
                        <a:spcBef>
                          <a:spcPts val="435"/>
                        </a:spcBef>
                        <a:spcAft>
                          <a:spcPts val="0"/>
                        </a:spcAft>
                      </a:pPr>
                      <a:r>
                        <a:rPr lang="en-US" sz="1000">
                          <a:effectLst/>
                        </a:rPr>
                        <a:t>C/SIDE</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nchor="b"/>
                </a:tc>
                <a:tc>
                  <a:txBody>
                    <a:bodyPr/>
                    <a:lstStyle/>
                    <a:p>
                      <a:pPr>
                        <a:lnSpc>
                          <a:spcPct val="107000"/>
                        </a:lnSpc>
                        <a:spcBef>
                          <a:spcPts val="435"/>
                        </a:spcBef>
                        <a:spcAft>
                          <a:spcPts val="0"/>
                        </a:spcAft>
                      </a:pPr>
                      <a:r>
                        <a:rPr lang="en-US" sz="1000">
                          <a:effectLst/>
                        </a:rPr>
                        <a:t>AL Language Development Environment</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nchor="b"/>
                </a:tc>
                <a:extLst>
                  <a:ext uri="{0D108BD9-81ED-4DB2-BD59-A6C34878D82A}">
                    <a16:rowId xmlns:a16="http://schemas.microsoft.com/office/drawing/2014/main" val="1203569723"/>
                  </a:ext>
                </a:extLst>
              </a:tr>
              <a:tr h="0">
                <a:tc>
                  <a:txBody>
                    <a:bodyPr/>
                    <a:lstStyle/>
                    <a:p>
                      <a:pPr>
                        <a:lnSpc>
                          <a:spcPct val="107000"/>
                        </a:lnSpc>
                        <a:spcBef>
                          <a:spcPts val="435"/>
                        </a:spcBef>
                        <a:spcAft>
                          <a:spcPts val="0"/>
                        </a:spcAft>
                      </a:pPr>
                      <a:r>
                        <a:rPr lang="en-US" sz="1000">
                          <a:effectLst/>
                        </a:rPr>
                        <a:t>AutoFormatExpr</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a:txBody>
                    <a:bodyPr/>
                    <a:lstStyle/>
                    <a:p>
                      <a:pPr>
                        <a:lnSpc>
                          <a:spcPct val="107000"/>
                        </a:lnSpc>
                        <a:spcBef>
                          <a:spcPts val="435"/>
                        </a:spcBef>
                        <a:spcAft>
                          <a:spcPts val="0"/>
                        </a:spcAft>
                      </a:pPr>
                      <a:r>
                        <a:rPr lang="en-US" sz="1000">
                          <a:effectLst/>
                        </a:rPr>
                        <a:t>AutoFormatExpression</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3006241624"/>
                  </a:ext>
                </a:extLst>
              </a:tr>
              <a:tr h="0">
                <a:tc>
                  <a:txBody>
                    <a:bodyPr/>
                    <a:lstStyle/>
                    <a:p>
                      <a:pPr>
                        <a:lnSpc>
                          <a:spcPct val="107000"/>
                        </a:lnSpc>
                        <a:spcBef>
                          <a:spcPts val="435"/>
                        </a:spcBef>
                        <a:spcAft>
                          <a:spcPts val="0"/>
                        </a:spcAft>
                      </a:pPr>
                      <a:r>
                        <a:rPr lang="en-US" sz="1000">
                          <a:effectLst/>
                        </a:rPr>
                        <a:t>DataCaptionExpr</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a:txBody>
                    <a:bodyPr/>
                    <a:lstStyle/>
                    <a:p>
                      <a:pPr>
                        <a:lnSpc>
                          <a:spcPct val="107000"/>
                        </a:lnSpc>
                        <a:spcBef>
                          <a:spcPts val="435"/>
                        </a:spcBef>
                        <a:spcAft>
                          <a:spcPts val="0"/>
                        </a:spcAft>
                      </a:pPr>
                      <a:r>
                        <a:rPr lang="en-US" sz="1000">
                          <a:effectLst/>
                        </a:rPr>
                        <a:t>DataCaptionExpression</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3770961519"/>
                  </a:ext>
                </a:extLst>
              </a:tr>
              <a:tr h="0">
                <a:tc>
                  <a:txBody>
                    <a:bodyPr/>
                    <a:lstStyle/>
                    <a:p>
                      <a:pPr>
                        <a:lnSpc>
                          <a:spcPct val="107000"/>
                        </a:lnSpc>
                        <a:spcBef>
                          <a:spcPts val="435"/>
                        </a:spcBef>
                        <a:spcAft>
                          <a:spcPts val="0"/>
                        </a:spcAft>
                      </a:pPr>
                      <a:r>
                        <a:rPr lang="en-US" sz="1000">
                          <a:effectLst/>
                        </a:rPr>
                        <a:t>Layout</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a:txBody>
                    <a:bodyPr/>
                    <a:lstStyle/>
                    <a:p>
                      <a:pPr>
                        <a:lnSpc>
                          <a:spcPct val="107000"/>
                        </a:lnSpc>
                        <a:spcBef>
                          <a:spcPts val="435"/>
                        </a:spcBef>
                        <a:spcAft>
                          <a:spcPts val="0"/>
                        </a:spcAft>
                      </a:pPr>
                      <a:r>
                        <a:rPr lang="en-US" sz="1000">
                          <a:effectLst/>
                        </a:rPr>
                        <a:t>GridLayout</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2288921065"/>
                  </a:ext>
                </a:extLst>
              </a:tr>
              <a:tr h="0">
                <a:tc>
                  <a:txBody>
                    <a:bodyPr/>
                    <a:lstStyle/>
                    <a:p>
                      <a:pPr>
                        <a:lnSpc>
                          <a:spcPct val="107000"/>
                        </a:lnSpc>
                        <a:spcBef>
                          <a:spcPts val="435"/>
                        </a:spcBef>
                        <a:spcAft>
                          <a:spcPts val="0"/>
                        </a:spcAft>
                      </a:pPr>
                      <a:r>
                        <a:rPr lang="en-US" sz="1000">
                          <a:effectLst/>
                        </a:rPr>
                        <a:t>ProviderID</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a:txBody>
                    <a:bodyPr/>
                    <a:lstStyle/>
                    <a:p>
                      <a:pPr>
                        <a:lnSpc>
                          <a:spcPct val="107000"/>
                        </a:lnSpc>
                        <a:spcBef>
                          <a:spcPts val="435"/>
                        </a:spcBef>
                        <a:spcAft>
                          <a:spcPts val="0"/>
                        </a:spcAft>
                      </a:pPr>
                      <a:r>
                        <a:rPr lang="en-US" sz="1000" dirty="0">
                          <a:effectLst/>
                        </a:rPr>
                        <a:t>Provider</a:t>
                      </a:r>
                      <a:endParaRPr lang="en-US" sz="1000" dirty="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3091300968"/>
                  </a:ext>
                </a:extLst>
              </a:tr>
            </a:tbl>
          </a:graphicData>
        </a:graphic>
      </p:graphicFrame>
      <p:sp>
        <p:nvSpPr>
          <p:cNvPr id="7" name="Rectangle 6">
            <a:extLst>
              <a:ext uri="{FF2B5EF4-FFF2-40B4-BE49-F238E27FC236}">
                <a16:creationId xmlns:a16="http://schemas.microsoft.com/office/drawing/2014/main" id="{D5A44A21-57BB-45B7-A9BD-98DD85F2E8F6}"/>
              </a:ext>
            </a:extLst>
          </p:cNvPr>
          <p:cNvSpPr/>
          <p:nvPr/>
        </p:nvSpPr>
        <p:spPr>
          <a:xfrm>
            <a:off x="6551605" y="1690688"/>
            <a:ext cx="812082" cy="369332"/>
          </a:xfrm>
          <a:prstGeom prst="rect">
            <a:avLst/>
          </a:prstGeom>
        </p:spPr>
        <p:txBody>
          <a:bodyPr wrap="none">
            <a:spAutoFit/>
          </a:bodyPr>
          <a:lstStyle/>
          <a:p>
            <a:pPr>
              <a:spcAft>
                <a:spcPts val="0"/>
              </a:spcAft>
            </a:pPr>
            <a:r>
              <a:rPr lang="en-US" b="1" dirty="0">
                <a:latin typeface="Segoe UI" panose="020B0502040204020203" pitchFamily="34" charset="0"/>
                <a:ea typeface="Calibri" panose="020F0502020204030204" pitchFamily="34" charset="0"/>
              </a:rPr>
              <a:t>Pages</a:t>
            </a:r>
          </a:p>
        </p:txBody>
      </p:sp>
      <p:graphicFrame>
        <p:nvGraphicFramePr>
          <p:cNvPr id="8" name="Table 7">
            <a:extLst>
              <a:ext uri="{FF2B5EF4-FFF2-40B4-BE49-F238E27FC236}">
                <a16:creationId xmlns:a16="http://schemas.microsoft.com/office/drawing/2014/main" id="{003568E8-5895-4848-8CC7-CDC9794C1503}"/>
              </a:ext>
            </a:extLst>
          </p:cNvPr>
          <p:cNvGraphicFramePr>
            <a:graphicFrameLocks noGrp="1"/>
          </p:cNvGraphicFramePr>
          <p:nvPr>
            <p:extLst>
              <p:ext uri="{D42A27DB-BD31-4B8C-83A1-F6EECF244321}">
                <p14:modId xmlns:p14="http://schemas.microsoft.com/office/powerpoint/2010/main" val="1195660765"/>
              </p:ext>
            </p:extLst>
          </p:nvPr>
        </p:nvGraphicFramePr>
        <p:xfrm>
          <a:off x="6551605" y="2337019"/>
          <a:ext cx="4178016" cy="2679894"/>
        </p:xfrm>
        <a:graphic>
          <a:graphicData uri="http://schemas.openxmlformats.org/drawingml/2006/table">
            <a:tbl>
              <a:tblPr firstRow="1" firstCol="1" bandRow="1">
                <a:tableStyleId>{5C22544A-7EE6-4342-B048-85BDC9FD1C3A}</a:tableStyleId>
              </a:tblPr>
              <a:tblGrid>
                <a:gridCol w="1394879">
                  <a:extLst>
                    <a:ext uri="{9D8B030D-6E8A-4147-A177-3AD203B41FA5}">
                      <a16:colId xmlns:a16="http://schemas.microsoft.com/office/drawing/2014/main" val="2595063878"/>
                    </a:ext>
                  </a:extLst>
                </a:gridCol>
                <a:gridCol w="177800">
                  <a:extLst>
                    <a:ext uri="{9D8B030D-6E8A-4147-A177-3AD203B41FA5}">
                      <a16:colId xmlns:a16="http://schemas.microsoft.com/office/drawing/2014/main" val="393529326"/>
                    </a:ext>
                  </a:extLst>
                </a:gridCol>
                <a:gridCol w="2605337">
                  <a:extLst>
                    <a:ext uri="{9D8B030D-6E8A-4147-A177-3AD203B41FA5}">
                      <a16:colId xmlns:a16="http://schemas.microsoft.com/office/drawing/2014/main" val="876272884"/>
                    </a:ext>
                  </a:extLst>
                </a:gridCol>
              </a:tblGrid>
              <a:tr h="0">
                <a:tc>
                  <a:txBody>
                    <a:bodyPr/>
                    <a:lstStyle/>
                    <a:p>
                      <a:pPr>
                        <a:lnSpc>
                          <a:spcPct val="107000"/>
                        </a:lnSpc>
                        <a:spcBef>
                          <a:spcPts val="435"/>
                        </a:spcBef>
                        <a:spcAft>
                          <a:spcPts val="0"/>
                        </a:spcAft>
                      </a:pPr>
                      <a:r>
                        <a:rPr lang="en-US" sz="1000">
                          <a:effectLst/>
                        </a:rPr>
                        <a:t>C/SIDE</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nchor="b"/>
                </a:tc>
                <a:tc gridSpan="2">
                  <a:txBody>
                    <a:bodyPr/>
                    <a:lstStyle/>
                    <a:p>
                      <a:pPr>
                        <a:lnSpc>
                          <a:spcPct val="107000"/>
                        </a:lnSpc>
                        <a:spcBef>
                          <a:spcPts val="435"/>
                        </a:spcBef>
                        <a:spcAft>
                          <a:spcPts val="0"/>
                        </a:spcAft>
                      </a:pPr>
                      <a:r>
                        <a:rPr lang="en-US" sz="1000">
                          <a:effectLst/>
                        </a:rPr>
                        <a:t>AL Language Development Environment</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nchor="b"/>
                </a:tc>
                <a:tc hMerge="1">
                  <a:txBody>
                    <a:bodyPr/>
                    <a:lstStyle/>
                    <a:p>
                      <a:endParaRPr lang="en-US"/>
                    </a:p>
                  </a:txBody>
                  <a:tcPr/>
                </a:tc>
                <a:extLst>
                  <a:ext uri="{0D108BD9-81ED-4DB2-BD59-A6C34878D82A}">
                    <a16:rowId xmlns:a16="http://schemas.microsoft.com/office/drawing/2014/main" val="1808871084"/>
                  </a:ext>
                </a:extLst>
              </a:tr>
              <a:tr h="0">
                <a:tc gridSpan="2">
                  <a:txBody>
                    <a:bodyPr/>
                    <a:lstStyle/>
                    <a:p>
                      <a:pPr>
                        <a:lnSpc>
                          <a:spcPct val="107000"/>
                        </a:lnSpc>
                        <a:spcBef>
                          <a:spcPts val="435"/>
                        </a:spcBef>
                        <a:spcAft>
                          <a:spcPts val="0"/>
                        </a:spcAft>
                      </a:pPr>
                      <a:r>
                        <a:rPr lang="en-US" sz="1000">
                          <a:effectLst/>
                        </a:rPr>
                        <a:t>ActionItems</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hMerge="1">
                  <a:txBody>
                    <a:bodyPr/>
                    <a:lstStyle/>
                    <a:p>
                      <a:endParaRPr lang="en-US"/>
                    </a:p>
                  </a:txBody>
                  <a:tcPr/>
                </a:tc>
                <a:tc>
                  <a:txBody>
                    <a:bodyPr/>
                    <a:lstStyle/>
                    <a:p>
                      <a:pPr>
                        <a:lnSpc>
                          <a:spcPct val="107000"/>
                        </a:lnSpc>
                        <a:spcBef>
                          <a:spcPts val="435"/>
                        </a:spcBef>
                        <a:spcAft>
                          <a:spcPts val="0"/>
                        </a:spcAft>
                      </a:pPr>
                      <a:r>
                        <a:rPr lang="en-US" sz="1000">
                          <a:effectLst/>
                        </a:rPr>
                        <a:t>Processing</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1097243955"/>
                  </a:ext>
                </a:extLst>
              </a:tr>
              <a:tr h="0">
                <a:tc gridSpan="2">
                  <a:txBody>
                    <a:bodyPr/>
                    <a:lstStyle/>
                    <a:p>
                      <a:pPr>
                        <a:lnSpc>
                          <a:spcPct val="107000"/>
                        </a:lnSpc>
                        <a:spcBef>
                          <a:spcPts val="435"/>
                        </a:spcBef>
                        <a:spcAft>
                          <a:spcPts val="0"/>
                        </a:spcAft>
                      </a:pPr>
                      <a:r>
                        <a:rPr lang="en-US" sz="1000">
                          <a:effectLst/>
                        </a:rPr>
                        <a:t>ActivityButtons</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hMerge="1">
                  <a:txBody>
                    <a:bodyPr/>
                    <a:lstStyle/>
                    <a:p>
                      <a:endParaRPr lang="en-US"/>
                    </a:p>
                  </a:txBody>
                  <a:tcPr/>
                </a:tc>
                <a:tc>
                  <a:txBody>
                    <a:bodyPr/>
                    <a:lstStyle/>
                    <a:p>
                      <a:pPr>
                        <a:lnSpc>
                          <a:spcPct val="107000"/>
                        </a:lnSpc>
                        <a:spcBef>
                          <a:spcPts val="435"/>
                        </a:spcBef>
                        <a:spcAft>
                          <a:spcPts val="0"/>
                        </a:spcAft>
                      </a:pPr>
                      <a:r>
                        <a:rPr lang="en-US" sz="1000">
                          <a:effectLst/>
                        </a:rPr>
                        <a:t>Sections</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200542320"/>
                  </a:ext>
                </a:extLst>
              </a:tr>
              <a:tr h="0">
                <a:tc gridSpan="2">
                  <a:txBody>
                    <a:bodyPr/>
                    <a:lstStyle/>
                    <a:p>
                      <a:pPr>
                        <a:lnSpc>
                          <a:spcPct val="107000"/>
                        </a:lnSpc>
                        <a:spcBef>
                          <a:spcPts val="435"/>
                        </a:spcBef>
                        <a:spcAft>
                          <a:spcPts val="0"/>
                        </a:spcAft>
                      </a:pPr>
                      <a:r>
                        <a:rPr lang="en-US" sz="1000">
                          <a:effectLst/>
                        </a:rPr>
                        <a:t>HomeItems</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hMerge="1">
                  <a:txBody>
                    <a:bodyPr/>
                    <a:lstStyle/>
                    <a:p>
                      <a:endParaRPr lang="en-US"/>
                    </a:p>
                  </a:txBody>
                  <a:tcPr/>
                </a:tc>
                <a:tc>
                  <a:txBody>
                    <a:bodyPr/>
                    <a:lstStyle/>
                    <a:p>
                      <a:pPr>
                        <a:lnSpc>
                          <a:spcPct val="107000"/>
                        </a:lnSpc>
                        <a:spcBef>
                          <a:spcPts val="435"/>
                        </a:spcBef>
                        <a:spcAft>
                          <a:spcPts val="0"/>
                        </a:spcAft>
                      </a:pPr>
                      <a:r>
                        <a:rPr lang="en-US" sz="1000">
                          <a:effectLst/>
                        </a:rPr>
                        <a:t>Embedding</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3920364202"/>
                  </a:ext>
                </a:extLst>
              </a:tr>
              <a:tr h="0">
                <a:tc gridSpan="2">
                  <a:txBody>
                    <a:bodyPr/>
                    <a:lstStyle/>
                    <a:p>
                      <a:pPr>
                        <a:lnSpc>
                          <a:spcPct val="107000"/>
                        </a:lnSpc>
                        <a:spcBef>
                          <a:spcPts val="435"/>
                        </a:spcBef>
                        <a:spcAft>
                          <a:spcPts val="0"/>
                        </a:spcAft>
                      </a:pPr>
                      <a:r>
                        <a:rPr lang="en-US" sz="1000">
                          <a:effectLst/>
                        </a:rPr>
                        <a:t>NewDocumentItems</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hMerge="1">
                  <a:txBody>
                    <a:bodyPr/>
                    <a:lstStyle/>
                    <a:p>
                      <a:endParaRPr lang="en-US"/>
                    </a:p>
                  </a:txBody>
                  <a:tcPr/>
                </a:tc>
                <a:tc>
                  <a:txBody>
                    <a:bodyPr/>
                    <a:lstStyle/>
                    <a:p>
                      <a:pPr>
                        <a:lnSpc>
                          <a:spcPct val="107000"/>
                        </a:lnSpc>
                        <a:spcBef>
                          <a:spcPts val="435"/>
                        </a:spcBef>
                        <a:spcAft>
                          <a:spcPts val="0"/>
                        </a:spcAft>
                      </a:pPr>
                      <a:r>
                        <a:rPr lang="en-US" sz="1000">
                          <a:effectLst/>
                        </a:rPr>
                        <a:t>Creation</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3130307364"/>
                  </a:ext>
                </a:extLst>
              </a:tr>
              <a:tr h="0">
                <a:tc gridSpan="2">
                  <a:txBody>
                    <a:bodyPr/>
                    <a:lstStyle/>
                    <a:p>
                      <a:pPr>
                        <a:lnSpc>
                          <a:spcPct val="107000"/>
                        </a:lnSpc>
                        <a:spcBef>
                          <a:spcPts val="435"/>
                        </a:spcBef>
                        <a:spcAft>
                          <a:spcPts val="0"/>
                        </a:spcAft>
                      </a:pPr>
                      <a:r>
                        <a:rPr lang="en-US" sz="1000">
                          <a:effectLst/>
                        </a:rPr>
                        <a:t>RelatedInformation</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hMerge="1">
                  <a:txBody>
                    <a:bodyPr/>
                    <a:lstStyle/>
                    <a:p>
                      <a:endParaRPr lang="en-US"/>
                    </a:p>
                  </a:txBody>
                  <a:tcPr/>
                </a:tc>
                <a:tc>
                  <a:txBody>
                    <a:bodyPr/>
                    <a:lstStyle/>
                    <a:p>
                      <a:pPr>
                        <a:lnSpc>
                          <a:spcPct val="107000"/>
                        </a:lnSpc>
                        <a:spcBef>
                          <a:spcPts val="435"/>
                        </a:spcBef>
                        <a:spcAft>
                          <a:spcPts val="0"/>
                        </a:spcAft>
                      </a:pPr>
                      <a:r>
                        <a:rPr lang="en-US" sz="1000">
                          <a:effectLst/>
                        </a:rPr>
                        <a:t>Navigation</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1924425247"/>
                  </a:ext>
                </a:extLst>
              </a:tr>
              <a:tr h="0">
                <a:tc gridSpan="2">
                  <a:txBody>
                    <a:bodyPr/>
                    <a:lstStyle/>
                    <a:p>
                      <a:pPr>
                        <a:lnSpc>
                          <a:spcPct val="107000"/>
                        </a:lnSpc>
                        <a:spcBef>
                          <a:spcPts val="435"/>
                        </a:spcBef>
                        <a:spcAft>
                          <a:spcPts val="0"/>
                        </a:spcAft>
                      </a:pPr>
                      <a:r>
                        <a:rPr lang="en-US" sz="1000">
                          <a:effectLst/>
                        </a:rPr>
                        <a:t>Reports</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hMerge="1">
                  <a:txBody>
                    <a:bodyPr/>
                    <a:lstStyle/>
                    <a:p>
                      <a:endParaRPr lang="en-US"/>
                    </a:p>
                  </a:txBody>
                  <a:tcPr/>
                </a:tc>
                <a:tc>
                  <a:txBody>
                    <a:bodyPr/>
                    <a:lstStyle/>
                    <a:p>
                      <a:pPr>
                        <a:lnSpc>
                          <a:spcPct val="107000"/>
                        </a:lnSpc>
                        <a:spcBef>
                          <a:spcPts val="435"/>
                        </a:spcBef>
                        <a:spcAft>
                          <a:spcPts val="0"/>
                        </a:spcAft>
                      </a:pPr>
                      <a:r>
                        <a:rPr lang="en-US" sz="1000" dirty="0">
                          <a:effectLst/>
                        </a:rPr>
                        <a:t>Reporting</a:t>
                      </a:r>
                      <a:endParaRPr lang="en-US" sz="1000" dirty="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1525787941"/>
                  </a:ext>
                </a:extLst>
              </a:tr>
            </a:tbl>
          </a:graphicData>
        </a:graphic>
      </p:graphicFrame>
    </p:spTree>
    <p:extLst>
      <p:ext uri="{BB962C8B-B14F-4D97-AF65-F5344CB8AC3E}">
        <p14:creationId xmlns:p14="http://schemas.microsoft.com/office/powerpoint/2010/main" val="2068635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9CC39C6-E1D8-4021-8FC4-00E0BF1D94F7}"/>
              </a:ext>
            </a:extLst>
          </p:cNvPr>
          <p:cNvSpPr>
            <a:spLocks noGrp="1"/>
          </p:cNvSpPr>
          <p:nvPr>
            <p:ph type="title"/>
          </p:nvPr>
        </p:nvSpPr>
        <p:spPr>
          <a:xfrm>
            <a:off x="838200" y="365125"/>
            <a:ext cx="10515600" cy="1325563"/>
          </a:xfrm>
        </p:spPr>
        <p:txBody>
          <a:bodyPr/>
          <a:lstStyle/>
          <a:p>
            <a:r>
              <a:rPr lang="en-US" dirty="0"/>
              <a:t>Differences in the Development Environments</a:t>
            </a:r>
          </a:p>
        </p:txBody>
      </p:sp>
      <p:sp>
        <p:nvSpPr>
          <p:cNvPr id="5" name="Rectangle 4">
            <a:extLst>
              <a:ext uri="{FF2B5EF4-FFF2-40B4-BE49-F238E27FC236}">
                <a16:creationId xmlns:a16="http://schemas.microsoft.com/office/drawing/2014/main" id="{16112BE5-7696-4E90-B11B-F4F3ADDB39E1}"/>
              </a:ext>
            </a:extLst>
          </p:cNvPr>
          <p:cNvSpPr/>
          <p:nvPr/>
        </p:nvSpPr>
        <p:spPr>
          <a:xfrm>
            <a:off x="4565773" y="2310311"/>
            <a:ext cx="3060453" cy="369332"/>
          </a:xfrm>
          <a:prstGeom prst="rect">
            <a:avLst/>
          </a:prstGeom>
        </p:spPr>
        <p:txBody>
          <a:bodyPr wrap="none">
            <a:spAutoFit/>
          </a:bodyPr>
          <a:lstStyle/>
          <a:p>
            <a:pPr>
              <a:spcAft>
                <a:spcPts val="0"/>
              </a:spcAft>
            </a:pPr>
            <a:r>
              <a:rPr lang="en-US" b="1" dirty="0">
                <a:latin typeface="Segoe UI" panose="020B0502040204020203" pitchFamily="34" charset="0"/>
                <a:ea typeface="Calibri" panose="020F0502020204030204" pitchFamily="34" charset="0"/>
              </a:rPr>
              <a:t>Discontinued functionality</a:t>
            </a:r>
          </a:p>
        </p:txBody>
      </p:sp>
      <p:sp>
        <p:nvSpPr>
          <p:cNvPr id="6" name="Rectangle 5">
            <a:extLst>
              <a:ext uri="{FF2B5EF4-FFF2-40B4-BE49-F238E27FC236}">
                <a16:creationId xmlns:a16="http://schemas.microsoft.com/office/drawing/2014/main" id="{436E9E43-AD0F-42D1-BCCD-5928D349A9EF}"/>
              </a:ext>
            </a:extLst>
          </p:cNvPr>
          <p:cNvSpPr/>
          <p:nvPr/>
        </p:nvSpPr>
        <p:spPr>
          <a:xfrm>
            <a:off x="3496408" y="3299266"/>
            <a:ext cx="6096000" cy="646331"/>
          </a:xfrm>
          <a:prstGeom prst="rect">
            <a:avLst/>
          </a:prstGeom>
        </p:spPr>
        <p:txBody>
          <a:bodyPr>
            <a:spAutoFit/>
          </a:bodyPr>
          <a:lstStyle/>
          <a:p>
            <a:pPr>
              <a:spcBef>
                <a:spcPts val="435"/>
              </a:spcBef>
              <a:spcAft>
                <a:spcPts val="0"/>
              </a:spcAft>
            </a:pPr>
            <a:r>
              <a:rPr lang="en-US" dirty="0">
                <a:latin typeface="Tahoma" panose="020B0604030504040204" pitchFamily="34" charset="0"/>
                <a:ea typeface="Tahoma" panose="020B0604030504040204" pitchFamily="34" charset="0"/>
                <a:cs typeface="Segoe UI" panose="020B0502040204020203" pitchFamily="34" charset="0"/>
              </a:rPr>
              <a:t>All variables of the type DotNet is not allowed in new development environment.</a:t>
            </a:r>
            <a:endParaRPr lang="en-US" dirty="0">
              <a:latin typeface="Tahoma" panose="020B0604030504040204" pitchFamily="34" charset="0"/>
              <a:ea typeface="Tahoma" panose="020B0604030504040204" pitchFamily="34" charset="0"/>
            </a:endParaRPr>
          </a:p>
        </p:txBody>
      </p:sp>
    </p:spTree>
    <p:extLst>
      <p:ext uri="{BB962C8B-B14F-4D97-AF65-F5344CB8AC3E}">
        <p14:creationId xmlns:p14="http://schemas.microsoft.com/office/powerpoint/2010/main" val="1298410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E6D5-404D-4E75-8635-E650B5CEA061}"/>
              </a:ext>
            </a:extLst>
          </p:cNvPr>
          <p:cNvSpPr>
            <a:spLocks noGrp="1"/>
          </p:cNvSpPr>
          <p:nvPr>
            <p:ph type="title"/>
          </p:nvPr>
        </p:nvSpPr>
        <p:spPr/>
        <p:txBody>
          <a:bodyPr/>
          <a:lstStyle/>
          <a:p>
            <a:r>
              <a:rPr lang="en-US" dirty="0"/>
              <a:t>C/Side and AL Side-by-side development</a:t>
            </a:r>
          </a:p>
        </p:txBody>
      </p:sp>
      <p:sp>
        <p:nvSpPr>
          <p:cNvPr id="3" name="Content Placeholder 2">
            <a:extLst>
              <a:ext uri="{FF2B5EF4-FFF2-40B4-BE49-F238E27FC236}">
                <a16:creationId xmlns:a16="http://schemas.microsoft.com/office/drawing/2014/main" id="{0ED1CF2B-AB09-4C21-BD59-8FE31DC4D52F}"/>
              </a:ext>
            </a:extLst>
          </p:cNvPr>
          <p:cNvSpPr>
            <a:spLocks noGrp="1"/>
          </p:cNvSpPr>
          <p:nvPr>
            <p:ph idx="1"/>
          </p:nvPr>
        </p:nvSpPr>
        <p:spPr/>
        <p:txBody>
          <a:bodyPr>
            <a:normAutofit/>
          </a:bodyPr>
          <a:lstStyle/>
          <a:p>
            <a:pPr marL="0" indent="0">
              <a:buNone/>
            </a:pPr>
            <a:r>
              <a:rPr lang="en-US" sz="3600" dirty="0"/>
              <a:t>Dynamics NAV 2018 supports development using both C/SIDE and AL, as well as Designer side-by-side. When new objects are added or changed in C/SIDE these changes must be reflected in the symbol download in Visual Studio Code using the AL Language extension. To enable this reflection, a new command and argument has been added to finsql.exe called </a:t>
            </a:r>
            <a:r>
              <a:rPr lang="en-US" sz="3600" b="1" dirty="0" err="1"/>
              <a:t>generatesymbolreference</a:t>
            </a:r>
            <a:r>
              <a:rPr lang="en-US" sz="3600" dirty="0"/>
              <a:t>.</a:t>
            </a:r>
          </a:p>
        </p:txBody>
      </p:sp>
    </p:spTree>
    <p:extLst>
      <p:ext uri="{BB962C8B-B14F-4D97-AF65-F5344CB8AC3E}">
        <p14:creationId xmlns:p14="http://schemas.microsoft.com/office/powerpoint/2010/main" val="4084130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E3664-718B-4A17-985F-EA55D8A02878}"/>
              </a:ext>
            </a:extLst>
          </p:cNvPr>
          <p:cNvSpPr>
            <a:spLocks noGrp="1"/>
          </p:cNvSpPr>
          <p:nvPr>
            <p:ph type="title"/>
          </p:nvPr>
        </p:nvSpPr>
        <p:spPr/>
        <p:txBody>
          <a:bodyPr/>
          <a:lstStyle/>
          <a:p>
            <a:r>
              <a:rPr lang="en-US" dirty="0"/>
              <a:t>C/Side and AL Side-by-side development</a:t>
            </a:r>
          </a:p>
        </p:txBody>
      </p:sp>
      <p:pic>
        <p:nvPicPr>
          <p:cNvPr id="7" name="Picture 6">
            <a:extLst>
              <a:ext uri="{FF2B5EF4-FFF2-40B4-BE49-F238E27FC236}">
                <a16:creationId xmlns:a16="http://schemas.microsoft.com/office/drawing/2014/main" id="{6DC098C1-BA81-42D5-BA5A-AD338144601E}"/>
              </a:ext>
            </a:extLst>
          </p:cNvPr>
          <p:cNvPicPr>
            <a:picLocks noChangeAspect="1"/>
          </p:cNvPicPr>
          <p:nvPr/>
        </p:nvPicPr>
        <p:blipFill>
          <a:blip r:embed="rId2"/>
          <a:stretch>
            <a:fillRect/>
          </a:stretch>
        </p:blipFill>
        <p:spPr>
          <a:xfrm>
            <a:off x="838200" y="1580016"/>
            <a:ext cx="10255160" cy="3449183"/>
          </a:xfrm>
          <a:prstGeom prst="rect">
            <a:avLst/>
          </a:prstGeom>
        </p:spPr>
      </p:pic>
    </p:spTree>
    <p:extLst>
      <p:ext uri="{BB962C8B-B14F-4D97-AF65-F5344CB8AC3E}">
        <p14:creationId xmlns:p14="http://schemas.microsoft.com/office/powerpoint/2010/main" val="3769869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3D1C0-B7E0-49EE-88EB-D69A4AD577F2}"/>
              </a:ext>
            </a:extLst>
          </p:cNvPr>
          <p:cNvSpPr>
            <a:spLocks noGrp="1"/>
          </p:cNvSpPr>
          <p:nvPr>
            <p:ph type="title"/>
          </p:nvPr>
        </p:nvSpPr>
        <p:spPr/>
        <p:txBody>
          <a:bodyPr/>
          <a:lstStyle/>
          <a:p>
            <a:r>
              <a:rPr lang="en-US" dirty="0"/>
              <a:t>C/Side and AL Side-by-side development</a:t>
            </a:r>
          </a:p>
        </p:txBody>
      </p:sp>
      <p:pic>
        <p:nvPicPr>
          <p:cNvPr id="4" name="Picture 3">
            <a:extLst>
              <a:ext uri="{FF2B5EF4-FFF2-40B4-BE49-F238E27FC236}">
                <a16:creationId xmlns:a16="http://schemas.microsoft.com/office/drawing/2014/main" id="{883FEE1A-A772-45B4-B258-E1C26DCEB6D3}"/>
              </a:ext>
            </a:extLst>
          </p:cNvPr>
          <p:cNvPicPr>
            <a:picLocks noChangeAspect="1"/>
          </p:cNvPicPr>
          <p:nvPr/>
        </p:nvPicPr>
        <p:blipFill>
          <a:blip r:embed="rId2"/>
          <a:stretch>
            <a:fillRect/>
          </a:stretch>
        </p:blipFill>
        <p:spPr>
          <a:xfrm>
            <a:off x="3862200" y="1443113"/>
            <a:ext cx="4846740" cy="5243014"/>
          </a:xfrm>
          <a:prstGeom prst="rect">
            <a:avLst/>
          </a:prstGeom>
        </p:spPr>
      </p:pic>
    </p:spTree>
    <p:extLst>
      <p:ext uri="{BB962C8B-B14F-4D97-AF65-F5344CB8AC3E}">
        <p14:creationId xmlns:p14="http://schemas.microsoft.com/office/powerpoint/2010/main" val="4145920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Introductions</a:t>
            </a:r>
          </a:p>
        </p:txBody>
      </p:sp>
      <p:sp>
        <p:nvSpPr>
          <p:cNvPr id="5" name="Content Placeholder 4"/>
          <p:cNvSpPr>
            <a:spLocks noGrp="1"/>
          </p:cNvSpPr>
          <p:nvPr>
            <p:ph type="body" sz="quarter" idx="10"/>
          </p:nvPr>
        </p:nvSpPr>
        <p:spPr/>
        <p:txBody>
          <a:bodyPr>
            <a:normAutofit/>
          </a:bodyPr>
          <a:lstStyle/>
          <a:p>
            <a:r>
              <a:rPr lang="en-US" dirty="0" err="1"/>
              <a:t>Peik</a:t>
            </a:r>
            <a:r>
              <a:rPr lang="en-US" dirty="0"/>
              <a:t> </a:t>
            </a:r>
            <a:r>
              <a:rPr lang="en-US" dirty="0" err="1"/>
              <a:t>Bech</a:t>
            </a:r>
            <a:r>
              <a:rPr lang="en-US" dirty="0"/>
              <a:t>-Andersen</a:t>
            </a:r>
          </a:p>
          <a:p>
            <a:pPr lvl="1"/>
            <a:r>
              <a:rPr lang="da-DK" sz="2000" dirty="0" err="1">
                <a:latin typeface="Segoe UI" pitchFamily="34" charset="0"/>
                <a:ea typeface="Segoe UI" pitchFamily="34" charset="0"/>
                <a:cs typeface="Segoe UI" pitchFamily="34" charset="0"/>
              </a:rPr>
              <a:t>Lead</a:t>
            </a:r>
            <a:r>
              <a:rPr lang="da-DK" sz="2000" dirty="0">
                <a:latin typeface="Segoe UI" pitchFamily="34" charset="0"/>
                <a:ea typeface="Segoe UI" pitchFamily="34" charset="0"/>
                <a:cs typeface="Segoe UI" pitchFamily="34" charset="0"/>
              </a:rPr>
              <a:t> MCT Microsoft Dynamics NAV 2013, Microsoft Readiness Program</a:t>
            </a:r>
          </a:p>
          <a:p>
            <a:pPr lvl="1"/>
            <a:r>
              <a:rPr lang="da-DK" sz="2000" dirty="0">
                <a:latin typeface="Segoe UI" pitchFamily="34" charset="0"/>
                <a:cs typeface="Segoe UI" pitchFamily="34" charset="0"/>
              </a:rPr>
              <a:t>MCT, MCITP, MBMSP, MCTS</a:t>
            </a:r>
          </a:p>
          <a:p>
            <a:pPr lvl="2"/>
            <a:r>
              <a:rPr lang="da-DK" sz="1600" dirty="0">
                <a:latin typeface="Segoe UI" pitchFamily="34" charset="0"/>
                <a:cs typeface="Segoe UI" pitchFamily="34" charset="0"/>
              </a:rPr>
              <a:t>Dynamics NAV 2013 Development</a:t>
            </a:r>
          </a:p>
          <a:p>
            <a:pPr lvl="2"/>
            <a:r>
              <a:rPr lang="da-DK" sz="1600" dirty="0">
                <a:latin typeface="Segoe UI" pitchFamily="34" charset="0"/>
                <a:cs typeface="Segoe UI" pitchFamily="34" charset="0"/>
              </a:rPr>
              <a:t>Dynamics NAV 2013 Installation &amp; Configuration</a:t>
            </a:r>
          </a:p>
          <a:p>
            <a:pPr lvl="2"/>
            <a:r>
              <a:rPr lang="da-DK" sz="1600" dirty="0">
                <a:latin typeface="Segoe UI" pitchFamily="34" charset="0"/>
                <a:cs typeface="Segoe UI" pitchFamily="34" charset="0"/>
              </a:rPr>
              <a:t>Dynamics NAV 2013 Core Setup &amp; Finance</a:t>
            </a:r>
          </a:p>
          <a:p>
            <a:pPr lvl="2"/>
            <a:r>
              <a:rPr lang="da-DK" sz="1600" dirty="0">
                <a:latin typeface="Segoe UI" pitchFamily="34" charset="0"/>
                <a:cs typeface="Segoe UI" pitchFamily="34" charset="0"/>
              </a:rPr>
              <a:t>Dynamics NAV 2009 Application</a:t>
            </a:r>
          </a:p>
          <a:p>
            <a:pPr lvl="2"/>
            <a:r>
              <a:rPr lang="da-DK" sz="1600" dirty="0">
                <a:latin typeface="Segoe UI" pitchFamily="34" charset="0"/>
                <a:cs typeface="Segoe UI" pitchFamily="34" charset="0"/>
              </a:rPr>
              <a:t>Dynamics NAV 2009 Development</a:t>
            </a:r>
          </a:p>
          <a:p>
            <a:pPr lvl="2"/>
            <a:r>
              <a:rPr lang="da-DK" sz="1600" dirty="0">
                <a:latin typeface="Segoe UI" pitchFamily="34" charset="0"/>
                <a:cs typeface="Segoe UI" pitchFamily="34" charset="0"/>
              </a:rPr>
              <a:t>Dynamics NAV 2009 Installation &amp; Configuration</a:t>
            </a:r>
          </a:p>
          <a:p>
            <a:pPr lvl="2"/>
            <a:r>
              <a:rPr lang="da-DK" sz="1600" dirty="0">
                <a:latin typeface="Segoe UI" pitchFamily="34" charset="0"/>
                <a:cs typeface="Segoe UI" pitchFamily="34" charset="0"/>
              </a:rPr>
              <a:t>SQL Server 2005</a:t>
            </a:r>
          </a:p>
          <a:p>
            <a:pPr lvl="2"/>
            <a:r>
              <a:rPr lang="da-DK" sz="1600" dirty="0" err="1">
                <a:latin typeface="Segoe UI" pitchFamily="34" charset="0"/>
                <a:cs typeface="Segoe UI" pitchFamily="34" charset="0"/>
              </a:rPr>
              <a:t>Managing</a:t>
            </a:r>
            <a:r>
              <a:rPr lang="da-DK" sz="1600" dirty="0">
                <a:latin typeface="Segoe UI" pitchFamily="34" charset="0"/>
                <a:cs typeface="Segoe UI" pitchFamily="34" charset="0"/>
              </a:rPr>
              <a:t> Microsoft Dynamics </a:t>
            </a:r>
            <a:r>
              <a:rPr lang="da-DK" sz="1600" dirty="0" err="1">
                <a:latin typeface="Segoe UI" pitchFamily="34" charset="0"/>
                <a:cs typeface="Segoe UI" pitchFamily="34" charset="0"/>
              </a:rPr>
              <a:t>Implementations</a:t>
            </a:r>
            <a:endParaRPr lang="da-DK" sz="1600" dirty="0">
              <a:latin typeface="Segoe UI" pitchFamily="34" charset="0"/>
              <a:cs typeface="Segoe UI" pitchFamily="34" charset="0"/>
            </a:endParaRPr>
          </a:p>
          <a:p>
            <a:pPr lvl="2"/>
            <a:r>
              <a:rPr lang="en-US" sz="1600" dirty="0"/>
              <a:t>SharePoint Administrator</a:t>
            </a:r>
          </a:p>
          <a:p>
            <a:pPr lvl="1"/>
            <a:r>
              <a:rPr lang="en-US" sz="2000" dirty="0">
                <a:latin typeface="Segoe UI" pitchFamily="34" charset="0"/>
                <a:cs typeface="Segoe UI" pitchFamily="34" charset="0"/>
              </a:rPr>
              <a:t>EC-</a:t>
            </a:r>
            <a:r>
              <a:rPr lang="en-US" sz="2000" dirty="0" err="1">
                <a:latin typeface="Segoe UI" pitchFamily="34" charset="0"/>
                <a:cs typeface="Segoe UI" pitchFamily="34" charset="0"/>
              </a:rPr>
              <a:t>Councill</a:t>
            </a:r>
            <a:endParaRPr lang="en-US" sz="2000" dirty="0">
              <a:latin typeface="Segoe UI" pitchFamily="34" charset="0"/>
              <a:cs typeface="Segoe UI" pitchFamily="34" charset="0"/>
            </a:endParaRPr>
          </a:p>
          <a:p>
            <a:pPr lvl="2"/>
            <a:r>
              <a:rPr lang="en-US" sz="1600" dirty="0">
                <a:latin typeface="Segoe UI" pitchFamily="34" charset="0"/>
                <a:cs typeface="Segoe UI" pitchFamily="34" charset="0"/>
              </a:rPr>
              <a:t>Certified Ethical Hacker</a:t>
            </a:r>
          </a:p>
          <a:p>
            <a:pPr marL="396865" lvl="1" indent="0">
              <a:buNone/>
            </a:pPr>
            <a:endParaRPr lang="en-US" dirty="0"/>
          </a:p>
          <a:p>
            <a:pPr marL="396865" lvl="1" indent="0">
              <a:buNone/>
            </a:pPr>
            <a:endParaRPr lang="en-US" dirty="0"/>
          </a:p>
        </p:txBody>
      </p:sp>
      <p:pic>
        <p:nvPicPr>
          <p:cNvPr id="6" name="Billed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9200" y="4953001"/>
            <a:ext cx="1207771" cy="1013460"/>
          </a:xfrm>
          <a:prstGeom prst="rect">
            <a:avLst/>
          </a:prstGeom>
        </p:spPr>
      </p:pic>
      <p:pic>
        <p:nvPicPr>
          <p:cNvPr id="7" name="Billede 6" descr="MCT-RGB.jpg"/>
          <p:cNvPicPr>
            <a:picLocks noChangeAspect="1"/>
          </p:cNvPicPr>
          <p:nvPr/>
        </p:nvPicPr>
        <p:blipFill>
          <a:blip r:embed="rId4" cstate="print"/>
          <a:stretch>
            <a:fillRect/>
          </a:stretch>
        </p:blipFill>
        <p:spPr>
          <a:xfrm>
            <a:off x="8801101" y="4038601"/>
            <a:ext cx="1171764" cy="533571"/>
          </a:xfrm>
          <a:prstGeom prst="rect">
            <a:avLst/>
          </a:prstGeom>
        </p:spPr>
      </p:pic>
      <p:pic>
        <p:nvPicPr>
          <p:cNvPr id="9" name="Billede 8" descr="mcp.bmp"/>
          <p:cNvPicPr>
            <a:picLocks noChangeAspect="1"/>
          </p:cNvPicPr>
          <p:nvPr/>
        </p:nvPicPr>
        <p:blipFill>
          <a:blip r:embed="rId5" cstate="print"/>
          <a:stretch>
            <a:fillRect/>
          </a:stretch>
        </p:blipFill>
        <p:spPr>
          <a:xfrm>
            <a:off x="8618399" y="2752725"/>
            <a:ext cx="1428572" cy="666667"/>
          </a:xfrm>
          <a:prstGeom prst="rect">
            <a:avLst/>
          </a:prstGeom>
        </p:spPr>
      </p:pic>
    </p:spTree>
    <p:extLst>
      <p:ext uri="{BB962C8B-B14F-4D97-AF65-F5344CB8AC3E}">
        <p14:creationId xmlns:p14="http://schemas.microsoft.com/office/powerpoint/2010/main" val="194450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AB3D2-52F4-457F-B644-F59401368E85}"/>
              </a:ext>
            </a:extLst>
          </p:cNvPr>
          <p:cNvSpPr>
            <a:spLocks noGrp="1"/>
          </p:cNvSpPr>
          <p:nvPr>
            <p:ph type="title"/>
          </p:nvPr>
        </p:nvSpPr>
        <p:spPr/>
        <p:txBody>
          <a:bodyPr/>
          <a:lstStyle/>
          <a:p>
            <a:r>
              <a:rPr lang="en-US" dirty="0"/>
              <a:t>C/Side and AL Side-by-side development</a:t>
            </a:r>
          </a:p>
        </p:txBody>
      </p:sp>
      <p:sp>
        <p:nvSpPr>
          <p:cNvPr id="3" name="Content Placeholder 2">
            <a:extLst>
              <a:ext uri="{FF2B5EF4-FFF2-40B4-BE49-F238E27FC236}">
                <a16:creationId xmlns:a16="http://schemas.microsoft.com/office/drawing/2014/main" id="{8AE6E208-2404-4CC9-8566-574982396D94}"/>
              </a:ext>
            </a:extLst>
          </p:cNvPr>
          <p:cNvSpPr>
            <a:spLocks noGrp="1"/>
          </p:cNvSpPr>
          <p:nvPr>
            <p:ph idx="1"/>
          </p:nvPr>
        </p:nvSpPr>
        <p:spPr>
          <a:xfrm>
            <a:off x="838200" y="1424180"/>
            <a:ext cx="10515600" cy="5433820"/>
          </a:xfrm>
        </p:spPr>
        <p:txBody>
          <a:bodyPr>
            <a:normAutofit lnSpcReduction="10000"/>
          </a:bodyPr>
          <a:lstStyle/>
          <a:p>
            <a:pPr marL="0" indent="0">
              <a:buNone/>
            </a:pPr>
            <a:r>
              <a:rPr lang="en-US" dirty="0"/>
              <a:t>Use the </a:t>
            </a:r>
            <a:r>
              <a:rPr lang="en-US" b="1" dirty="0" err="1"/>
              <a:t>generatesymbolreference</a:t>
            </a:r>
            <a:r>
              <a:rPr lang="en-US" dirty="0"/>
              <a:t> command specified with the database and server name. This command will add symbol references to the Object Metadata table for the specified database.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This is a lengthy operation and will block the objects in the database for other modification.</a:t>
            </a:r>
          </a:p>
          <a:p>
            <a:pPr marL="0" indent="0">
              <a:buNone/>
            </a:pPr>
            <a:endParaRPr lang="en-US" dirty="0"/>
          </a:p>
          <a:p>
            <a:pPr marL="0" indent="0">
              <a:buNone/>
            </a:pPr>
            <a:r>
              <a:rPr lang="en-US" dirty="0">
                <a:solidFill>
                  <a:srgbClr val="FF0000"/>
                </a:solidFill>
              </a:rPr>
              <a:t>Alternatively, all objects can be compiled after opening the Development Environment with the </a:t>
            </a:r>
            <a:r>
              <a:rPr lang="en-US" b="1" dirty="0" err="1">
                <a:solidFill>
                  <a:srgbClr val="FF0000"/>
                </a:solidFill>
              </a:rPr>
              <a:t>generatesymbolreference</a:t>
            </a:r>
            <a:r>
              <a:rPr lang="en-US" b="1" dirty="0">
                <a:solidFill>
                  <a:srgbClr val="FF0000"/>
                </a:solidFill>
              </a:rPr>
              <a:t>=yes</a:t>
            </a:r>
            <a:r>
              <a:rPr lang="en-US" dirty="0">
                <a:solidFill>
                  <a:srgbClr val="FF0000"/>
                </a:solidFill>
              </a:rPr>
              <a:t> parameter</a:t>
            </a:r>
          </a:p>
        </p:txBody>
      </p:sp>
      <p:pic>
        <p:nvPicPr>
          <p:cNvPr id="5" name="Picture 4">
            <a:extLst>
              <a:ext uri="{FF2B5EF4-FFF2-40B4-BE49-F238E27FC236}">
                <a16:creationId xmlns:a16="http://schemas.microsoft.com/office/drawing/2014/main" id="{C1AEDF54-E0EF-4ED8-B8F1-C1B77C89A2ED}"/>
              </a:ext>
            </a:extLst>
          </p:cNvPr>
          <p:cNvPicPr>
            <a:picLocks noChangeAspect="1"/>
          </p:cNvPicPr>
          <p:nvPr/>
        </p:nvPicPr>
        <p:blipFill rotWithShape="1">
          <a:blip r:embed="rId2"/>
          <a:srcRect b="45805"/>
          <a:stretch/>
        </p:blipFill>
        <p:spPr>
          <a:xfrm>
            <a:off x="748991" y="2560202"/>
            <a:ext cx="10872356" cy="1737596"/>
          </a:xfrm>
          <a:prstGeom prst="rect">
            <a:avLst/>
          </a:prstGeom>
        </p:spPr>
      </p:pic>
    </p:spTree>
    <p:extLst>
      <p:ext uri="{BB962C8B-B14F-4D97-AF65-F5344CB8AC3E}">
        <p14:creationId xmlns:p14="http://schemas.microsoft.com/office/powerpoint/2010/main" val="631146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1B34E-0CDB-4D13-8CB3-94583A170020}"/>
              </a:ext>
            </a:extLst>
          </p:cNvPr>
          <p:cNvSpPr>
            <a:spLocks noGrp="1"/>
          </p:cNvSpPr>
          <p:nvPr>
            <p:ph type="title"/>
          </p:nvPr>
        </p:nvSpPr>
        <p:spPr/>
        <p:txBody>
          <a:bodyPr/>
          <a:lstStyle/>
          <a:p>
            <a:r>
              <a:rPr lang="en-US" dirty="0"/>
              <a:t>Version Control in VS Code</a:t>
            </a:r>
          </a:p>
        </p:txBody>
      </p:sp>
      <p:pic>
        <p:nvPicPr>
          <p:cNvPr id="4" name="Picture 3">
            <a:extLst>
              <a:ext uri="{FF2B5EF4-FFF2-40B4-BE49-F238E27FC236}">
                <a16:creationId xmlns:a16="http://schemas.microsoft.com/office/drawing/2014/main" id="{568C11DF-94B9-48CB-A1AB-DF460C0FC9E5}"/>
              </a:ext>
            </a:extLst>
          </p:cNvPr>
          <p:cNvPicPr/>
          <p:nvPr/>
        </p:nvPicPr>
        <p:blipFill>
          <a:blip r:embed="rId2"/>
          <a:stretch>
            <a:fillRect/>
          </a:stretch>
        </p:blipFill>
        <p:spPr>
          <a:xfrm>
            <a:off x="969596" y="2279771"/>
            <a:ext cx="10252808" cy="3127497"/>
          </a:xfrm>
          <a:prstGeom prst="rect">
            <a:avLst/>
          </a:prstGeom>
        </p:spPr>
      </p:pic>
    </p:spTree>
    <p:extLst>
      <p:ext uri="{BB962C8B-B14F-4D97-AF65-F5344CB8AC3E}">
        <p14:creationId xmlns:p14="http://schemas.microsoft.com/office/powerpoint/2010/main" val="1360731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5A42B-B233-4477-90F4-A88797459DD2}"/>
              </a:ext>
            </a:extLst>
          </p:cNvPr>
          <p:cNvSpPr>
            <a:spLocks noGrp="1"/>
          </p:cNvSpPr>
          <p:nvPr>
            <p:ph type="title"/>
          </p:nvPr>
        </p:nvSpPr>
        <p:spPr/>
        <p:txBody>
          <a:bodyPr/>
          <a:lstStyle/>
          <a:p>
            <a:r>
              <a:rPr lang="en-US" b="1" dirty="0"/>
              <a:t>Git support</a:t>
            </a:r>
            <a:endParaRPr lang="en-US" dirty="0"/>
          </a:p>
        </p:txBody>
      </p:sp>
      <p:sp>
        <p:nvSpPr>
          <p:cNvPr id="3" name="Content Placeholder 2">
            <a:extLst>
              <a:ext uri="{FF2B5EF4-FFF2-40B4-BE49-F238E27FC236}">
                <a16:creationId xmlns:a16="http://schemas.microsoft.com/office/drawing/2014/main" id="{1E375FDA-31FD-46AF-B046-87FD13C89CA9}"/>
              </a:ext>
            </a:extLst>
          </p:cNvPr>
          <p:cNvSpPr>
            <a:spLocks noGrp="1"/>
          </p:cNvSpPr>
          <p:nvPr>
            <p:ph idx="1"/>
          </p:nvPr>
        </p:nvSpPr>
        <p:spPr>
          <a:xfrm>
            <a:off x="838200" y="1825625"/>
            <a:ext cx="7136423" cy="4351338"/>
          </a:xfrm>
        </p:spPr>
        <p:txBody>
          <a:bodyPr/>
          <a:lstStyle/>
          <a:p>
            <a:pPr marL="0" indent="0">
              <a:buNone/>
            </a:pPr>
            <a:r>
              <a:rPr lang="en-US" dirty="0"/>
              <a:t>Git is a version control system for tracking changes in computer files and coordinating work on those files among multiple people. It is primarily used for source code management in software development, but it can be used to keep track of changes in any set of files. As a distributed revision control system, it is aimed at speed, data integrity, and support for distributed, non-linear workflows.</a:t>
            </a:r>
          </a:p>
          <a:p>
            <a:pPr marL="0" indent="0">
              <a:buNone/>
            </a:pPr>
            <a:endParaRPr lang="en-US" dirty="0"/>
          </a:p>
        </p:txBody>
      </p:sp>
      <p:pic>
        <p:nvPicPr>
          <p:cNvPr id="4100" name="Picture 4" descr="Billedresultat for github">
            <a:extLst>
              <a:ext uri="{FF2B5EF4-FFF2-40B4-BE49-F238E27FC236}">
                <a16:creationId xmlns:a16="http://schemas.microsoft.com/office/drawing/2014/main" id="{8A8A7DB2-3C2F-494B-A6AD-538964E4EC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2130" y="2095500"/>
            <a:ext cx="2667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753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58059-3A58-4D37-95E4-013A3E822905}"/>
              </a:ext>
            </a:extLst>
          </p:cNvPr>
          <p:cNvSpPr>
            <a:spLocks noGrp="1"/>
          </p:cNvSpPr>
          <p:nvPr>
            <p:ph type="title"/>
          </p:nvPr>
        </p:nvSpPr>
        <p:spPr/>
        <p:txBody>
          <a:bodyPr/>
          <a:lstStyle/>
          <a:p>
            <a:r>
              <a:rPr lang="en-US" b="1" dirty="0"/>
              <a:t>Git support</a:t>
            </a:r>
            <a:endParaRPr lang="en-US" dirty="0"/>
          </a:p>
        </p:txBody>
      </p:sp>
      <p:sp>
        <p:nvSpPr>
          <p:cNvPr id="3" name="Content Placeholder 2">
            <a:extLst>
              <a:ext uri="{FF2B5EF4-FFF2-40B4-BE49-F238E27FC236}">
                <a16:creationId xmlns:a16="http://schemas.microsoft.com/office/drawing/2014/main" id="{4FCC4DB9-EB73-4744-970B-F2B367C84FCE}"/>
              </a:ext>
            </a:extLst>
          </p:cNvPr>
          <p:cNvSpPr>
            <a:spLocks noGrp="1"/>
          </p:cNvSpPr>
          <p:nvPr>
            <p:ph idx="1"/>
          </p:nvPr>
        </p:nvSpPr>
        <p:spPr/>
        <p:txBody>
          <a:bodyPr/>
          <a:lstStyle/>
          <a:p>
            <a:r>
              <a:rPr lang="en-US" sz="4000" dirty="0"/>
              <a:t>Installing Git</a:t>
            </a:r>
          </a:p>
          <a:p>
            <a:r>
              <a:rPr lang="en-US" sz="4000" dirty="0"/>
              <a:t>Creating a new repository</a:t>
            </a:r>
          </a:p>
          <a:p>
            <a:r>
              <a:rPr lang="en-US" sz="4000" dirty="0"/>
              <a:t>Cloning an existing repository</a:t>
            </a:r>
          </a:p>
          <a:p>
            <a:r>
              <a:rPr lang="en-US" sz="4000" dirty="0"/>
              <a:t>Other Git functionalities</a:t>
            </a:r>
          </a:p>
          <a:p>
            <a:endParaRPr lang="en-US" dirty="0"/>
          </a:p>
        </p:txBody>
      </p:sp>
    </p:spTree>
    <p:extLst>
      <p:ext uri="{BB962C8B-B14F-4D97-AF65-F5344CB8AC3E}">
        <p14:creationId xmlns:p14="http://schemas.microsoft.com/office/powerpoint/2010/main" val="2991771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69C44-340F-4F90-A760-4851D0360FA5}"/>
              </a:ext>
            </a:extLst>
          </p:cNvPr>
          <p:cNvSpPr>
            <a:spLocks noGrp="1"/>
          </p:cNvSpPr>
          <p:nvPr>
            <p:ph idx="1"/>
          </p:nvPr>
        </p:nvSpPr>
        <p:spPr/>
        <p:txBody>
          <a:bodyPr>
            <a:normAutofit fontScale="92500" lnSpcReduction="20000"/>
          </a:bodyPr>
          <a:lstStyle/>
          <a:p>
            <a:pPr lvl="0"/>
            <a:r>
              <a:rPr lang="en-US" dirty="0"/>
              <a:t>Tables</a:t>
            </a:r>
          </a:p>
          <a:p>
            <a:pPr lvl="0"/>
            <a:r>
              <a:rPr lang="en-US" dirty="0"/>
              <a:t>Pages</a:t>
            </a:r>
          </a:p>
          <a:p>
            <a:pPr lvl="0"/>
            <a:r>
              <a:rPr lang="en-US" dirty="0"/>
              <a:t>Codeunits</a:t>
            </a:r>
          </a:p>
          <a:p>
            <a:pPr lvl="0"/>
            <a:r>
              <a:rPr lang="en-US" dirty="0"/>
              <a:t>Reports</a:t>
            </a:r>
          </a:p>
          <a:p>
            <a:pPr lvl="0"/>
            <a:r>
              <a:rPr lang="en-US" dirty="0"/>
              <a:t>Queries</a:t>
            </a:r>
          </a:p>
          <a:p>
            <a:pPr lvl="0"/>
            <a:r>
              <a:rPr lang="en-US" dirty="0"/>
              <a:t>XMLports</a:t>
            </a:r>
          </a:p>
          <a:p>
            <a:pPr marL="0" indent="0">
              <a:buNone/>
            </a:pPr>
            <a:r>
              <a:rPr lang="en-US" dirty="0"/>
              <a:t> </a:t>
            </a:r>
          </a:p>
          <a:p>
            <a:pPr marL="0" indent="0">
              <a:buNone/>
            </a:pPr>
            <a:r>
              <a:rPr lang="en-US" dirty="0"/>
              <a:t>As well as this, it is possible to extend some existing objects:</a:t>
            </a:r>
          </a:p>
          <a:p>
            <a:pPr lvl="0"/>
            <a:r>
              <a:rPr lang="en-US" dirty="0"/>
              <a:t>Table extensions</a:t>
            </a:r>
          </a:p>
          <a:p>
            <a:pPr lvl="0"/>
            <a:r>
              <a:rPr lang="en-US" dirty="0"/>
              <a:t>Page extensions</a:t>
            </a:r>
          </a:p>
          <a:p>
            <a:pPr marL="0" indent="0">
              <a:buNone/>
            </a:pPr>
            <a:endParaRPr lang="en-US" dirty="0"/>
          </a:p>
        </p:txBody>
      </p:sp>
      <p:sp>
        <p:nvSpPr>
          <p:cNvPr id="4" name="Title 1">
            <a:extLst>
              <a:ext uri="{FF2B5EF4-FFF2-40B4-BE49-F238E27FC236}">
                <a16:creationId xmlns:a16="http://schemas.microsoft.com/office/drawing/2014/main" id="{CFC8F281-C203-4BBA-9745-DB67CDA9F87E}"/>
              </a:ext>
            </a:extLst>
          </p:cNvPr>
          <p:cNvSpPr>
            <a:spLocks noGrp="1"/>
          </p:cNvSpPr>
          <p:nvPr>
            <p:ph type="title"/>
          </p:nvPr>
        </p:nvSpPr>
        <p:spPr>
          <a:xfrm>
            <a:off x="838200" y="365125"/>
            <a:ext cx="10515600" cy="1325563"/>
          </a:xfrm>
        </p:spPr>
        <p:txBody>
          <a:bodyPr/>
          <a:lstStyle/>
          <a:p>
            <a:r>
              <a:rPr lang="en-US" dirty="0"/>
              <a:t>Extensions and events</a:t>
            </a:r>
          </a:p>
        </p:txBody>
      </p:sp>
    </p:spTree>
    <p:extLst>
      <p:ext uri="{BB962C8B-B14F-4D97-AF65-F5344CB8AC3E}">
        <p14:creationId xmlns:p14="http://schemas.microsoft.com/office/powerpoint/2010/main" val="3597990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278D6-8CFE-4CC8-AE6A-76407148D89E}"/>
              </a:ext>
            </a:extLst>
          </p:cNvPr>
          <p:cNvSpPr>
            <a:spLocks noGrp="1"/>
          </p:cNvSpPr>
          <p:nvPr>
            <p:ph type="title"/>
          </p:nvPr>
        </p:nvSpPr>
        <p:spPr/>
        <p:txBody>
          <a:bodyPr/>
          <a:lstStyle/>
          <a:p>
            <a:r>
              <a:rPr lang="en-US" dirty="0"/>
              <a:t>Extensions and events</a:t>
            </a:r>
          </a:p>
        </p:txBody>
      </p:sp>
      <p:pic>
        <p:nvPicPr>
          <p:cNvPr id="4" name="Picture 3">
            <a:extLst>
              <a:ext uri="{FF2B5EF4-FFF2-40B4-BE49-F238E27FC236}">
                <a16:creationId xmlns:a16="http://schemas.microsoft.com/office/drawing/2014/main" id="{09B623D2-F062-42F6-95DE-0B1083A46324}"/>
              </a:ext>
            </a:extLst>
          </p:cNvPr>
          <p:cNvPicPr/>
          <p:nvPr/>
        </p:nvPicPr>
        <p:blipFill>
          <a:blip r:embed="rId2"/>
          <a:stretch>
            <a:fillRect/>
          </a:stretch>
        </p:blipFill>
        <p:spPr>
          <a:xfrm>
            <a:off x="3323492" y="1590870"/>
            <a:ext cx="6025906" cy="4836307"/>
          </a:xfrm>
          <a:prstGeom prst="rect">
            <a:avLst/>
          </a:prstGeom>
        </p:spPr>
      </p:pic>
    </p:spTree>
    <p:extLst>
      <p:ext uri="{BB962C8B-B14F-4D97-AF65-F5344CB8AC3E}">
        <p14:creationId xmlns:p14="http://schemas.microsoft.com/office/powerpoint/2010/main" val="228668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CE9D45-E80A-4FAA-B5A8-1A84C173B92B}"/>
              </a:ext>
            </a:extLst>
          </p:cNvPr>
          <p:cNvSpPr>
            <a:spLocks noGrp="1"/>
          </p:cNvSpPr>
          <p:nvPr>
            <p:ph idx="1"/>
          </p:nvPr>
        </p:nvSpPr>
        <p:spPr>
          <a:xfrm>
            <a:off x="838200" y="2089393"/>
            <a:ext cx="5483469" cy="3823799"/>
          </a:xfrm>
        </p:spPr>
        <p:txBody>
          <a:bodyPr/>
          <a:lstStyle/>
          <a:p>
            <a:pPr marL="0" indent="0">
              <a:buNone/>
            </a:pPr>
            <a:r>
              <a:rPr lang="en-US" b="1" dirty="0"/>
              <a:t>Table properties</a:t>
            </a:r>
          </a:p>
          <a:p>
            <a:pPr marL="0" indent="0">
              <a:buNone/>
            </a:pPr>
            <a:r>
              <a:rPr lang="en-US" dirty="0"/>
              <a:t>As a main rule, it is not possible to change table properties in a table extension. However, there are a number of exceptions:</a:t>
            </a:r>
          </a:p>
          <a:p>
            <a:pPr lvl="1"/>
            <a:r>
              <a:rPr lang="en-US" dirty="0"/>
              <a:t>Caption </a:t>
            </a:r>
          </a:p>
          <a:p>
            <a:pPr lvl="1"/>
            <a:r>
              <a:rPr lang="en-US" dirty="0" err="1"/>
              <a:t>DataCaptionFields</a:t>
            </a:r>
            <a:endParaRPr lang="en-US" dirty="0"/>
          </a:p>
          <a:p>
            <a:pPr lvl="1"/>
            <a:r>
              <a:rPr lang="en-US" dirty="0"/>
              <a:t>Description</a:t>
            </a:r>
          </a:p>
          <a:p>
            <a:endParaRPr lang="en-US" dirty="0"/>
          </a:p>
        </p:txBody>
      </p:sp>
      <p:sp>
        <p:nvSpPr>
          <p:cNvPr id="4" name="Title 1">
            <a:extLst>
              <a:ext uri="{FF2B5EF4-FFF2-40B4-BE49-F238E27FC236}">
                <a16:creationId xmlns:a16="http://schemas.microsoft.com/office/drawing/2014/main" id="{EEA4AE3A-340A-4931-A034-DE9156C930AE}"/>
              </a:ext>
            </a:extLst>
          </p:cNvPr>
          <p:cNvSpPr>
            <a:spLocks noGrp="1"/>
          </p:cNvSpPr>
          <p:nvPr>
            <p:ph type="title"/>
          </p:nvPr>
        </p:nvSpPr>
        <p:spPr>
          <a:xfrm>
            <a:off x="838200" y="365125"/>
            <a:ext cx="10515600" cy="1325563"/>
          </a:xfrm>
        </p:spPr>
        <p:txBody>
          <a:bodyPr/>
          <a:lstStyle/>
          <a:p>
            <a:r>
              <a:rPr lang="en-US" dirty="0"/>
              <a:t>Extensions and events</a:t>
            </a:r>
          </a:p>
        </p:txBody>
      </p:sp>
      <p:sp>
        <p:nvSpPr>
          <p:cNvPr id="5" name="Content Placeholder 2">
            <a:extLst>
              <a:ext uri="{FF2B5EF4-FFF2-40B4-BE49-F238E27FC236}">
                <a16:creationId xmlns:a16="http://schemas.microsoft.com/office/drawing/2014/main" id="{7FEBC356-1FE9-4971-91DC-43AFC1BA0D0C}"/>
              </a:ext>
            </a:extLst>
          </p:cNvPr>
          <p:cNvSpPr txBox="1">
            <a:spLocks/>
          </p:cNvSpPr>
          <p:nvPr/>
        </p:nvSpPr>
        <p:spPr>
          <a:xfrm>
            <a:off x="6321669" y="2089393"/>
            <a:ext cx="5483469"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Table Triggers </a:t>
            </a:r>
            <a:endParaRPr lang="en-US" dirty="0"/>
          </a:p>
          <a:p>
            <a:pPr marL="0" indent="0">
              <a:buNone/>
            </a:pPr>
            <a:r>
              <a:rPr lang="en-US" dirty="0"/>
              <a:t>It is not possible to change to delete code in existing triggers. The available triggers are:</a:t>
            </a:r>
          </a:p>
          <a:p>
            <a:pPr lvl="1"/>
            <a:r>
              <a:rPr lang="en-US" dirty="0" err="1"/>
              <a:t>OnBeforeInsert</a:t>
            </a:r>
            <a:endParaRPr lang="en-US" dirty="0"/>
          </a:p>
          <a:p>
            <a:pPr lvl="1"/>
            <a:r>
              <a:rPr lang="en-US" dirty="0" err="1"/>
              <a:t>OnAfterInsert</a:t>
            </a:r>
            <a:endParaRPr lang="en-US" dirty="0"/>
          </a:p>
          <a:p>
            <a:pPr lvl="1"/>
            <a:r>
              <a:rPr lang="en-US" dirty="0" err="1"/>
              <a:t>OnBeforeModify</a:t>
            </a:r>
            <a:endParaRPr lang="en-US" dirty="0"/>
          </a:p>
          <a:p>
            <a:pPr lvl="1"/>
            <a:r>
              <a:rPr lang="en-US" dirty="0" err="1"/>
              <a:t>OnAfterModify</a:t>
            </a:r>
            <a:endParaRPr lang="en-US" dirty="0"/>
          </a:p>
          <a:p>
            <a:pPr lvl="1"/>
            <a:r>
              <a:rPr lang="en-US" dirty="0" err="1"/>
              <a:t>OnBeforeDelete</a:t>
            </a:r>
            <a:endParaRPr lang="en-US" dirty="0"/>
          </a:p>
          <a:p>
            <a:pPr lvl="1"/>
            <a:r>
              <a:rPr lang="en-US" dirty="0" err="1"/>
              <a:t>OnAfterDelete</a:t>
            </a:r>
            <a:endParaRPr lang="en-US" dirty="0"/>
          </a:p>
          <a:p>
            <a:pPr lvl="1"/>
            <a:r>
              <a:rPr lang="en-US" dirty="0" err="1"/>
              <a:t>OnBeforeRename</a:t>
            </a:r>
            <a:endParaRPr lang="en-US" dirty="0"/>
          </a:p>
          <a:p>
            <a:pPr lvl="1"/>
            <a:r>
              <a:rPr lang="en-US" dirty="0" err="1"/>
              <a:t>OnAfterRename</a:t>
            </a:r>
            <a:endParaRPr lang="en-US" dirty="0"/>
          </a:p>
        </p:txBody>
      </p:sp>
      <p:sp>
        <p:nvSpPr>
          <p:cNvPr id="6" name="Content Placeholder 2">
            <a:extLst>
              <a:ext uri="{FF2B5EF4-FFF2-40B4-BE49-F238E27FC236}">
                <a16:creationId xmlns:a16="http://schemas.microsoft.com/office/drawing/2014/main" id="{D2AB8E75-BC3E-4DC5-A22B-80E22F0FA39F}"/>
              </a:ext>
            </a:extLst>
          </p:cNvPr>
          <p:cNvSpPr txBox="1">
            <a:spLocks/>
          </p:cNvSpPr>
          <p:nvPr/>
        </p:nvSpPr>
        <p:spPr>
          <a:xfrm>
            <a:off x="838200" y="1368425"/>
            <a:ext cx="5483469" cy="5219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Table Extensions</a:t>
            </a:r>
          </a:p>
          <a:p>
            <a:endParaRPr lang="en-US" dirty="0"/>
          </a:p>
        </p:txBody>
      </p:sp>
    </p:spTree>
    <p:extLst>
      <p:ext uri="{BB962C8B-B14F-4D97-AF65-F5344CB8AC3E}">
        <p14:creationId xmlns:p14="http://schemas.microsoft.com/office/powerpoint/2010/main" val="2954676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5C82AB-52A4-4377-8122-F6683EB3A8C7}"/>
              </a:ext>
            </a:extLst>
          </p:cNvPr>
          <p:cNvSpPr>
            <a:spLocks noGrp="1"/>
          </p:cNvSpPr>
          <p:nvPr>
            <p:ph idx="1"/>
          </p:nvPr>
        </p:nvSpPr>
        <p:spPr>
          <a:xfrm>
            <a:off x="838200" y="1825625"/>
            <a:ext cx="4911969" cy="4351338"/>
          </a:xfrm>
        </p:spPr>
        <p:txBody>
          <a:bodyPr/>
          <a:lstStyle/>
          <a:p>
            <a:pPr marL="0" indent="0">
              <a:buNone/>
            </a:pPr>
            <a:r>
              <a:rPr lang="en-US" b="1" dirty="0"/>
              <a:t>Fields</a:t>
            </a:r>
            <a:endParaRPr lang="en-US" dirty="0"/>
          </a:p>
          <a:p>
            <a:pPr marL="0" indent="0">
              <a:buNone/>
            </a:pPr>
            <a:r>
              <a:rPr lang="en-US" dirty="0"/>
              <a:t>Existing tables can be extended with new fields. Also here, It is recommended that the field number is placed in a remote area of the 50.000-99.999 area or even better, that an add-on number series Is used, to avoid conflicts with other extensions.</a:t>
            </a:r>
          </a:p>
          <a:p>
            <a:endParaRPr lang="en-US" dirty="0"/>
          </a:p>
        </p:txBody>
      </p:sp>
      <p:sp>
        <p:nvSpPr>
          <p:cNvPr id="4" name="Title 1">
            <a:extLst>
              <a:ext uri="{FF2B5EF4-FFF2-40B4-BE49-F238E27FC236}">
                <a16:creationId xmlns:a16="http://schemas.microsoft.com/office/drawing/2014/main" id="{38A979FA-F38A-4594-BEBF-EA6AAAFC7683}"/>
              </a:ext>
            </a:extLst>
          </p:cNvPr>
          <p:cNvSpPr>
            <a:spLocks noGrp="1"/>
          </p:cNvSpPr>
          <p:nvPr>
            <p:ph type="title"/>
          </p:nvPr>
        </p:nvSpPr>
        <p:spPr>
          <a:xfrm>
            <a:off x="838200" y="365125"/>
            <a:ext cx="10515600" cy="1325563"/>
          </a:xfrm>
        </p:spPr>
        <p:txBody>
          <a:bodyPr/>
          <a:lstStyle/>
          <a:p>
            <a:r>
              <a:rPr lang="en-US" dirty="0"/>
              <a:t>Extensions and events</a:t>
            </a:r>
          </a:p>
        </p:txBody>
      </p:sp>
      <p:sp>
        <p:nvSpPr>
          <p:cNvPr id="5" name="Content Placeholder 2">
            <a:extLst>
              <a:ext uri="{FF2B5EF4-FFF2-40B4-BE49-F238E27FC236}">
                <a16:creationId xmlns:a16="http://schemas.microsoft.com/office/drawing/2014/main" id="{A0EE808A-287A-4354-8350-AEA1263C4F16}"/>
              </a:ext>
            </a:extLst>
          </p:cNvPr>
          <p:cNvSpPr txBox="1">
            <a:spLocks/>
          </p:cNvSpPr>
          <p:nvPr/>
        </p:nvSpPr>
        <p:spPr>
          <a:xfrm>
            <a:off x="6096000" y="1825625"/>
            <a:ext cx="4911969"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Field Properties</a:t>
            </a:r>
            <a:endParaRPr lang="en-US" dirty="0"/>
          </a:p>
          <a:p>
            <a:pPr marL="0" indent="0">
              <a:buNone/>
            </a:pPr>
            <a:r>
              <a:rPr lang="en-US" dirty="0"/>
              <a:t>Field properties can be added without limitations on new fields. The properties on existing fields that can be changes are:</a:t>
            </a:r>
          </a:p>
          <a:p>
            <a:pPr lvl="0"/>
            <a:r>
              <a:rPr lang="en-US" dirty="0"/>
              <a:t>Caption </a:t>
            </a:r>
          </a:p>
          <a:p>
            <a:pPr lvl="0"/>
            <a:r>
              <a:rPr lang="en-US" dirty="0" err="1"/>
              <a:t>DataCaptionFields</a:t>
            </a:r>
            <a:endParaRPr lang="en-US" dirty="0"/>
          </a:p>
          <a:p>
            <a:pPr lvl="0"/>
            <a:r>
              <a:rPr lang="en-US" dirty="0"/>
              <a:t>Description</a:t>
            </a:r>
          </a:p>
          <a:p>
            <a:pPr lvl="0"/>
            <a:r>
              <a:rPr lang="en-US" dirty="0" err="1"/>
              <a:t>CaptionClass</a:t>
            </a:r>
            <a:endParaRPr lang="en-US" dirty="0"/>
          </a:p>
          <a:p>
            <a:pPr lvl="0"/>
            <a:r>
              <a:rPr lang="en-US" dirty="0" err="1"/>
              <a:t>OptionCaption</a:t>
            </a:r>
            <a:endParaRPr lang="en-US" dirty="0"/>
          </a:p>
          <a:p>
            <a:pPr lvl="0"/>
            <a:r>
              <a:rPr lang="en-US" dirty="0" err="1"/>
              <a:t>ClosingDates</a:t>
            </a:r>
            <a:endParaRPr lang="en-US" dirty="0"/>
          </a:p>
          <a:p>
            <a:pPr lvl="0"/>
            <a:r>
              <a:rPr lang="en-US" dirty="0"/>
              <a:t>Width</a:t>
            </a:r>
          </a:p>
          <a:p>
            <a:endParaRPr lang="en-US" dirty="0"/>
          </a:p>
        </p:txBody>
      </p:sp>
      <p:sp>
        <p:nvSpPr>
          <p:cNvPr id="6" name="Content Placeholder 2">
            <a:extLst>
              <a:ext uri="{FF2B5EF4-FFF2-40B4-BE49-F238E27FC236}">
                <a16:creationId xmlns:a16="http://schemas.microsoft.com/office/drawing/2014/main" id="{AD4455AF-7AA8-4F3A-92E1-60378F157FD8}"/>
              </a:ext>
            </a:extLst>
          </p:cNvPr>
          <p:cNvSpPr txBox="1">
            <a:spLocks/>
          </p:cNvSpPr>
          <p:nvPr/>
        </p:nvSpPr>
        <p:spPr>
          <a:xfrm>
            <a:off x="838200" y="1368425"/>
            <a:ext cx="5483469" cy="5219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Table Extensions</a:t>
            </a:r>
          </a:p>
          <a:p>
            <a:pPr marL="0" indent="0">
              <a:buNone/>
            </a:pPr>
            <a:endParaRPr lang="en-US" dirty="0"/>
          </a:p>
        </p:txBody>
      </p:sp>
    </p:spTree>
    <p:extLst>
      <p:ext uri="{BB962C8B-B14F-4D97-AF65-F5344CB8AC3E}">
        <p14:creationId xmlns:p14="http://schemas.microsoft.com/office/powerpoint/2010/main" val="1902193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BFFFF7-A304-46D6-8C8E-41F6C70C00FD}"/>
              </a:ext>
            </a:extLst>
          </p:cNvPr>
          <p:cNvSpPr>
            <a:spLocks noGrp="1"/>
          </p:cNvSpPr>
          <p:nvPr>
            <p:ph idx="1"/>
          </p:nvPr>
        </p:nvSpPr>
        <p:spPr>
          <a:xfrm>
            <a:off x="838200" y="1825625"/>
            <a:ext cx="10515600" cy="4351338"/>
          </a:xfrm>
        </p:spPr>
        <p:txBody>
          <a:bodyPr/>
          <a:lstStyle/>
          <a:p>
            <a:pPr marL="0" indent="0">
              <a:buNone/>
            </a:pPr>
            <a:r>
              <a:rPr lang="en-US" b="1" dirty="0"/>
              <a:t>Field Triggers</a:t>
            </a:r>
            <a:endParaRPr lang="en-US" dirty="0"/>
          </a:p>
          <a:p>
            <a:pPr marL="0" indent="0">
              <a:buNone/>
            </a:pPr>
            <a:r>
              <a:rPr lang="en-US" dirty="0"/>
              <a:t>It is not possible to add code to the existing triggers on a field, but it is possible to add code to triggers before and after the </a:t>
            </a:r>
            <a:r>
              <a:rPr lang="en-US" dirty="0" err="1"/>
              <a:t>OnValidate</a:t>
            </a:r>
            <a:r>
              <a:rPr lang="en-US" dirty="0"/>
              <a:t> trigger:</a:t>
            </a:r>
          </a:p>
          <a:p>
            <a:pPr lvl="1"/>
            <a:r>
              <a:rPr lang="en-US" dirty="0" err="1"/>
              <a:t>OnBeforeValidate</a:t>
            </a:r>
            <a:endParaRPr lang="en-US" dirty="0"/>
          </a:p>
          <a:p>
            <a:pPr lvl="1"/>
            <a:r>
              <a:rPr lang="en-US" dirty="0" err="1"/>
              <a:t>OnAfterValidate</a:t>
            </a:r>
            <a:endParaRPr lang="en-US" dirty="0"/>
          </a:p>
          <a:p>
            <a:pPr marL="0" indent="0">
              <a:buNone/>
            </a:pPr>
            <a:r>
              <a:rPr lang="en-US" dirty="0"/>
              <a:t>On new fields, it is possible to add code to the usual triggers:</a:t>
            </a:r>
          </a:p>
          <a:p>
            <a:pPr lvl="1"/>
            <a:r>
              <a:rPr lang="en-US" dirty="0" err="1"/>
              <a:t>OnValidate</a:t>
            </a:r>
            <a:endParaRPr lang="en-US" dirty="0"/>
          </a:p>
          <a:p>
            <a:pPr lvl="1"/>
            <a:r>
              <a:rPr lang="en-US" dirty="0" err="1"/>
              <a:t>OnLookup</a:t>
            </a:r>
            <a:endParaRPr lang="en-US" dirty="0"/>
          </a:p>
          <a:p>
            <a:endParaRPr lang="en-US" dirty="0"/>
          </a:p>
        </p:txBody>
      </p:sp>
      <p:sp>
        <p:nvSpPr>
          <p:cNvPr id="4" name="Title 1">
            <a:extLst>
              <a:ext uri="{FF2B5EF4-FFF2-40B4-BE49-F238E27FC236}">
                <a16:creationId xmlns:a16="http://schemas.microsoft.com/office/drawing/2014/main" id="{816582BE-8F79-44C9-BF7D-DF514CDB8A87}"/>
              </a:ext>
            </a:extLst>
          </p:cNvPr>
          <p:cNvSpPr>
            <a:spLocks noGrp="1"/>
          </p:cNvSpPr>
          <p:nvPr>
            <p:ph type="title"/>
          </p:nvPr>
        </p:nvSpPr>
        <p:spPr>
          <a:xfrm>
            <a:off x="838200" y="365125"/>
            <a:ext cx="10515600" cy="1325563"/>
          </a:xfrm>
        </p:spPr>
        <p:txBody>
          <a:bodyPr/>
          <a:lstStyle/>
          <a:p>
            <a:r>
              <a:rPr lang="en-US" dirty="0"/>
              <a:t>Extensions and events</a:t>
            </a:r>
          </a:p>
        </p:txBody>
      </p:sp>
      <p:sp>
        <p:nvSpPr>
          <p:cNvPr id="5" name="Content Placeholder 2">
            <a:extLst>
              <a:ext uri="{FF2B5EF4-FFF2-40B4-BE49-F238E27FC236}">
                <a16:creationId xmlns:a16="http://schemas.microsoft.com/office/drawing/2014/main" id="{B1753A43-A61D-474A-992D-5AD70CC3C527}"/>
              </a:ext>
            </a:extLst>
          </p:cNvPr>
          <p:cNvSpPr txBox="1">
            <a:spLocks/>
          </p:cNvSpPr>
          <p:nvPr/>
        </p:nvSpPr>
        <p:spPr>
          <a:xfrm>
            <a:off x="838200" y="1368425"/>
            <a:ext cx="5483469" cy="5219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t>Table </a:t>
            </a:r>
            <a:r>
              <a:rPr lang="en-US" b="1" dirty="0"/>
              <a:t>Extensions</a:t>
            </a:r>
          </a:p>
          <a:p>
            <a:pPr marL="0" indent="0">
              <a:buNone/>
            </a:pPr>
            <a:endParaRPr lang="en-US" dirty="0"/>
          </a:p>
        </p:txBody>
      </p:sp>
    </p:spTree>
    <p:extLst>
      <p:ext uri="{BB962C8B-B14F-4D97-AF65-F5344CB8AC3E}">
        <p14:creationId xmlns:p14="http://schemas.microsoft.com/office/powerpoint/2010/main" val="3552910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92ABBA-7DBE-4BA4-8FEA-42E3083DF2F5}"/>
              </a:ext>
            </a:extLst>
          </p:cNvPr>
          <p:cNvSpPr>
            <a:spLocks noGrp="1"/>
          </p:cNvSpPr>
          <p:nvPr>
            <p:ph type="title"/>
          </p:nvPr>
        </p:nvSpPr>
        <p:spPr>
          <a:xfrm>
            <a:off x="838200" y="365125"/>
            <a:ext cx="10515600" cy="1325563"/>
          </a:xfrm>
        </p:spPr>
        <p:txBody>
          <a:bodyPr/>
          <a:lstStyle/>
          <a:p>
            <a:r>
              <a:rPr lang="en-US" dirty="0"/>
              <a:t>Extensions and events</a:t>
            </a:r>
          </a:p>
        </p:txBody>
      </p:sp>
      <p:sp>
        <p:nvSpPr>
          <p:cNvPr id="5" name="Content Placeholder 2">
            <a:extLst>
              <a:ext uri="{FF2B5EF4-FFF2-40B4-BE49-F238E27FC236}">
                <a16:creationId xmlns:a16="http://schemas.microsoft.com/office/drawing/2014/main" id="{B2E14644-30C9-4EDC-8F06-93BD9DEE5C91}"/>
              </a:ext>
            </a:extLst>
          </p:cNvPr>
          <p:cNvSpPr txBox="1">
            <a:spLocks/>
          </p:cNvSpPr>
          <p:nvPr/>
        </p:nvSpPr>
        <p:spPr>
          <a:xfrm>
            <a:off x="838200" y="1368425"/>
            <a:ext cx="5483469" cy="5219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Page Extensions</a:t>
            </a:r>
          </a:p>
          <a:p>
            <a:pPr marL="0" indent="0">
              <a:buNone/>
            </a:pPr>
            <a:endParaRPr lang="en-US" dirty="0"/>
          </a:p>
        </p:txBody>
      </p:sp>
      <p:sp>
        <p:nvSpPr>
          <p:cNvPr id="6" name="Content Placeholder 2">
            <a:extLst>
              <a:ext uri="{FF2B5EF4-FFF2-40B4-BE49-F238E27FC236}">
                <a16:creationId xmlns:a16="http://schemas.microsoft.com/office/drawing/2014/main" id="{BEE0CFCE-29B2-4A15-AD90-02744B600475}"/>
              </a:ext>
            </a:extLst>
          </p:cNvPr>
          <p:cNvSpPr>
            <a:spLocks noGrp="1"/>
          </p:cNvSpPr>
          <p:nvPr>
            <p:ph idx="1"/>
          </p:nvPr>
        </p:nvSpPr>
        <p:spPr>
          <a:xfrm>
            <a:off x="838200" y="1825625"/>
            <a:ext cx="5483469" cy="4351338"/>
          </a:xfrm>
        </p:spPr>
        <p:txBody>
          <a:bodyPr/>
          <a:lstStyle/>
          <a:p>
            <a:pPr marL="0" indent="0">
              <a:buNone/>
            </a:pPr>
            <a:r>
              <a:rPr lang="en-US" b="1" dirty="0"/>
              <a:t>Page properties</a:t>
            </a:r>
            <a:endParaRPr lang="en-US" dirty="0"/>
          </a:p>
          <a:p>
            <a:pPr marL="0" indent="0">
              <a:buNone/>
            </a:pPr>
            <a:r>
              <a:rPr lang="en-US" dirty="0"/>
              <a:t>As a main rule, it is not possible to change page properties in a page extension. However, there are a number of exceptions:</a:t>
            </a:r>
          </a:p>
          <a:p>
            <a:pPr lvl="1"/>
            <a:r>
              <a:rPr lang="en-US" dirty="0"/>
              <a:t>Caption </a:t>
            </a:r>
          </a:p>
          <a:p>
            <a:pPr lvl="1"/>
            <a:r>
              <a:rPr lang="en-US" dirty="0"/>
              <a:t>Description</a:t>
            </a:r>
          </a:p>
          <a:p>
            <a:pPr lvl="1"/>
            <a:r>
              <a:rPr lang="en-US" dirty="0" err="1"/>
              <a:t>InstructionalText</a:t>
            </a:r>
            <a:endParaRPr lang="en-US" dirty="0"/>
          </a:p>
          <a:p>
            <a:pPr lvl="1"/>
            <a:r>
              <a:rPr lang="en-US" dirty="0" err="1"/>
              <a:t>DataCaptionExpression</a:t>
            </a:r>
            <a:endParaRPr lang="en-US" dirty="0"/>
          </a:p>
          <a:p>
            <a:pPr lvl="1"/>
            <a:r>
              <a:rPr lang="en-US" dirty="0" err="1"/>
              <a:t>PromotedActionCategories</a:t>
            </a:r>
            <a:endParaRPr lang="en-US" dirty="0"/>
          </a:p>
          <a:p>
            <a:endParaRPr lang="en-US" dirty="0"/>
          </a:p>
        </p:txBody>
      </p:sp>
      <p:sp>
        <p:nvSpPr>
          <p:cNvPr id="7" name="Content Placeholder 2">
            <a:extLst>
              <a:ext uri="{FF2B5EF4-FFF2-40B4-BE49-F238E27FC236}">
                <a16:creationId xmlns:a16="http://schemas.microsoft.com/office/drawing/2014/main" id="{4AEDC3CE-23FD-4154-BFF3-54C1C3529401}"/>
              </a:ext>
            </a:extLst>
          </p:cNvPr>
          <p:cNvSpPr txBox="1">
            <a:spLocks/>
          </p:cNvSpPr>
          <p:nvPr/>
        </p:nvSpPr>
        <p:spPr>
          <a:xfrm>
            <a:off x="6321669" y="1825624"/>
            <a:ext cx="5694485" cy="487411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Page Triggers </a:t>
            </a:r>
            <a:endParaRPr lang="en-US" dirty="0"/>
          </a:p>
          <a:p>
            <a:pPr marL="0" indent="0">
              <a:buNone/>
            </a:pPr>
            <a:r>
              <a:rPr lang="en-US" dirty="0"/>
              <a:t>It is not possible to change to delete code in existing triggers. However, it is possible to add code in separate triggers that will be executed </a:t>
            </a:r>
            <a:r>
              <a:rPr lang="en-US" b="1" dirty="0"/>
              <a:t>after</a:t>
            </a:r>
            <a:r>
              <a:rPr lang="en-US" dirty="0"/>
              <a:t> the existing trigger. The available triggers are:</a:t>
            </a:r>
          </a:p>
          <a:p>
            <a:pPr lvl="0"/>
            <a:r>
              <a:rPr lang="en-US" dirty="0" err="1"/>
              <a:t>OnAfterGetCurrRecord</a:t>
            </a:r>
            <a:endParaRPr lang="en-US" dirty="0"/>
          </a:p>
          <a:p>
            <a:pPr lvl="0"/>
            <a:r>
              <a:rPr lang="en-US" dirty="0" err="1"/>
              <a:t>OnAfterGetRecord</a:t>
            </a:r>
            <a:endParaRPr lang="en-US" dirty="0"/>
          </a:p>
          <a:p>
            <a:pPr lvl="0"/>
            <a:r>
              <a:rPr lang="en-US" dirty="0" err="1"/>
              <a:t>OnClosePage</a:t>
            </a:r>
            <a:endParaRPr lang="en-US" dirty="0"/>
          </a:p>
          <a:p>
            <a:pPr lvl="0"/>
            <a:r>
              <a:rPr lang="en-US" dirty="0" err="1"/>
              <a:t>OnDeleteRecord</a:t>
            </a:r>
            <a:endParaRPr lang="en-US" dirty="0"/>
          </a:p>
          <a:p>
            <a:pPr lvl="0"/>
            <a:r>
              <a:rPr lang="en-US" dirty="0" err="1"/>
              <a:t>OnInsertRecord</a:t>
            </a:r>
            <a:endParaRPr lang="en-US" dirty="0"/>
          </a:p>
          <a:p>
            <a:pPr lvl="0"/>
            <a:r>
              <a:rPr lang="en-US" dirty="0" err="1"/>
              <a:t>OnModifyRecord</a:t>
            </a:r>
            <a:endParaRPr lang="en-US" dirty="0"/>
          </a:p>
          <a:p>
            <a:pPr lvl="0"/>
            <a:r>
              <a:rPr lang="en-US" dirty="0" err="1"/>
              <a:t>OnNewRecord</a:t>
            </a:r>
            <a:endParaRPr lang="en-US" dirty="0"/>
          </a:p>
          <a:p>
            <a:pPr lvl="0"/>
            <a:r>
              <a:rPr lang="en-US" dirty="0" err="1"/>
              <a:t>OnOpenPage</a:t>
            </a:r>
            <a:endParaRPr lang="en-US" dirty="0"/>
          </a:p>
          <a:p>
            <a:r>
              <a:rPr lang="en-US" dirty="0" err="1"/>
              <a:t>OnQueryClosePage</a:t>
            </a:r>
            <a:endParaRPr lang="en-US" dirty="0"/>
          </a:p>
        </p:txBody>
      </p:sp>
    </p:spTree>
    <p:extLst>
      <p:ext uri="{BB962C8B-B14F-4D97-AF65-F5344CB8AC3E}">
        <p14:creationId xmlns:p14="http://schemas.microsoft.com/office/powerpoint/2010/main" val="344188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89955-912D-44D6-AE31-3C938C472138}"/>
              </a:ext>
            </a:extLst>
          </p:cNvPr>
          <p:cNvSpPr>
            <a:spLocks noGrp="1"/>
          </p:cNvSpPr>
          <p:nvPr>
            <p:ph type="title"/>
          </p:nvPr>
        </p:nvSpPr>
        <p:spPr/>
        <p:txBody>
          <a:bodyPr/>
          <a:lstStyle/>
          <a:p>
            <a:r>
              <a:rPr lang="en-US" b="1" dirty="0"/>
              <a:t>Introduction to Visual Studio Code </a:t>
            </a:r>
          </a:p>
        </p:txBody>
      </p:sp>
      <p:sp>
        <p:nvSpPr>
          <p:cNvPr id="4" name="Content Placeholder 2">
            <a:extLst>
              <a:ext uri="{FF2B5EF4-FFF2-40B4-BE49-F238E27FC236}">
                <a16:creationId xmlns:a16="http://schemas.microsoft.com/office/drawing/2014/main" id="{82CBB9AC-151D-441F-B099-0A56FBD11109}"/>
              </a:ext>
            </a:extLst>
          </p:cNvPr>
          <p:cNvSpPr txBox="1">
            <a:spLocks noGrp="1"/>
          </p:cNvSpPr>
          <p:nvPr>
            <p:ph idx="1"/>
          </p:nvPr>
        </p:nvSpPr>
        <p:spPr>
          <a:xfrm>
            <a:off x="920261" y="1690688"/>
            <a:ext cx="4996962" cy="511712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dirty="0"/>
              <a:t>The Visual Studio Code Editor</a:t>
            </a:r>
          </a:p>
          <a:p>
            <a:pPr lvl="0"/>
            <a:r>
              <a:rPr lang="en-US" dirty="0"/>
              <a:t>Native Github integration</a:t>
            </a:r>
          </a:p>
          <a:p>
            <a:pPr lvl="0"/>
            <a:r>
              <a:rPr lang="en-US" dirty="0"/>
              <a:t>Using Snippets</a:t>
            </a:r>
          </a:p>
          <a:p>
            <a:pPr lvl="0"/>
            <a:r>
              <a:rPr lang="en-US" dirty="0"/>
              <a:t>Creating Snippets</a:t>
            </a:r>
          </a:p>
          <a:p>
            <a:pPr lvl="0"/>
            <a:r>
              <a:rPr lang="en-US" dirty="0"/>
              <a:t>Converting existing objects to AL</a:t>
            </a:r>
          </a:p>
          <a:p>
            <a:pPr lvl="0"/>
            <a:r>
              <a:rPr lang="en-US" dirty="0"/>
              <a:t>And of course, creating objects:</a:t>
            </a:r>
          </a:p>
          <a:p>
            <a:pPr lvl="1"/>
            <a:r>
              <a:rPr lang="en-US" dirty="0"/>
              <a:t>New Tables</a:t>
            </a:r>
          </a:p>
          <a:p>
            <a:pPr lvl="1"/>
            <a:r>
              <a:rPr lang="en-US" dirty="0"/>
              <a:t>Extending existing tables, including which properties can be changed and where to add code to triggers</a:t>
            </a:r>
          </a:p>
          <a:p>
            <a:pPr lvl="1"/>
            <a:r>
              <a:rPr lang="en-US" dirty="0"/>
              <a:t>New Pages</a:t>
            </a:r>
          </a:p>
          <a:p>
            <a:pPr lvl="1"/>
            <a:r>
              <a:rPr lang="en-US" dirty="0"/>
              <a:t>Extending existing pages, including which properties can be changed and where to add code to triggers</a:t>
            </a:r>
          </a:p>
          <a:p>
            <a:pPr lvl="1"/>
            <a:r>
              <a:rPr lang="en-US" dirty="0"/>
              <a:t>Creating codeunits, including:</a:t>
            </a:r>
          </a:p>
          <a:p>
            <a:pPr lvl="2"/>
            <a:r>
              <a:rPr lang="en-US" dirty="0"/>
              <a:t>Event subscriptions</a:t>
            </a:r>
          </a:p>
          <a:p>
            <a:pPr lvl="2"/>
            <a:r>
              <a:rPr lang="en-US" dirty="0"/>
              <a:t>Install Codeunits</a:t>
            </a:r>
          </a:p>
          <a:p>
            <a:pPr lvl="2"/>
            <a:r>
              <a:rPr lang="en-US" dirty="0"/>
              <a:t>Upgrade Codeunits</a:t>
            </a:r>
          </a:p>
        </p:txBody>
      </p:sp>
      <p:sp>
        <p:nvSpPr>
          <p:cNvPr id="5" name="Content Placeholder 2">
            <a:extLst>
              <a:ext uri="{FF2B5EF4-FFF2-40B4-BE49-F238E27FC236}">
                <a16:creationId xmlns:a16="http://schemas.microsoft.com/office/drawing/2014/main" id="{D278BCB1-F48E-4DD1-B247-FE82E379FC70}"/>
              </a:ext>
            </a:extLst>
          </p:cNvPr>
          <p:cNvSpPr txBox="1">
            <a:spLocks/>
          </p:cNvSpPr>
          <p:nvPr/>
        </p:nvSpPr>
        <p:spPr>
          <a:xfrm>
            <a:off x="5917223" y="1825624"/>
            <a:ext cx="5846885" cy="474222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Creating reports in Dynamics 365 Business Central</a:t>
            </a:r>
          </a:p>
          <a:p>
            <a:pPr lvl="1"/>
            <a:r>
              <a:rPr lang="en-US" dirty="0"/>
              <a:t>Creating reports in Dynamics NAV 2018</a:t>
            </a:r>
          </a:p>
          <a:p>
            <a:pPr lvl="1"/>
            <a:r>
              <a:rPr lang="en-US" dirty="0"/>
              <a:t>Creating XML Ports</a:t>
            </a:r>
          </a:p>
          <a:p>
            <a:pPr lvl="1"/>
            <a:r>
              <a:rPr lang="en-US" dirty="0"/>
              <a:t>Creating Queries</a:t>
            </a:r>
          </a:p>
          <a:p>
            <a:r>
              <a:rPr lang="en-US" dirty="0"/>
              <a:t>Controlling the Departments menu</a:t>
            </a:r>
          </a:p>
          <a:p>
            <a:r>
              <a:rPr lang="en-US" dirty="0"/>
              <a:t>Design patterns in Dynamics NAV/Dynamics 365 BC</a:t>
            </a:r>
          </a:p>
          <a:p>
            <a:r>
              <a:rPr lang="en-US" dirty="0"/>
              <a:t>Using the Visual Studio Code editor with other extensions, like:</a:t>
            </a:r>
          </a:p>
          <a:p>
            <a:pPr lvl="1"/>
            <a:r>
              <a:rPr lang="en-US" dirty="0"/>
              <a:t>PowerShell</a:t>
            </a:r>
          </a:p>
          <a:p>
            <a:pPr lvl="1"/>
            <a:r>
              <a:rPr lang="en-US" dirty="0"/>
              <a:t>XML Documents</a:t>
            </a:r>
          </a:p>
          <a:p>
            <a:pPr lvl="1"/>
            <a:r>
              <a:rPr lang="en-US" dirty="0"/>
              <a:t>JSON Tools</a:t>
            </a:r>
          </a:p>
          <a:p>
            <a:pPr lvl="1"/>
            <a:r>
              <a:rPr lang="en-US" dirty="0"/>
              <a:t>Snippet Creator</a:t>
            </a:r>
          </a:p>
          <a:p>
            <a:r>
              <a:rPr lang="en-US" dirty="0"/>
              <a:t>Upgrading to extensions</a:t>
            </a:r>
          </a:p>
          <a:p>
            <a:r>
              <a:rPr lang="en-US" dirty="0"/>
              <a:t>Differences between solution development in Dynamics NAV 2018 and Dynamics 365 BC</a:t>
            </a:r>
          </a:p>
        </p:txBody>
      </p:sp>
    </p:spTree>
    <p:extLst>
      <p:ext uri="{BB962C8B-B14F-4D97-AF65-F5344CB8AC3E}">
        <p14:creationId xmlns:p14="http://schemas.microsoft.com/office/powerpoint/2010/main" val="477856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92ABBA-7DBE-4BA4-8FEA-42E3083DF2F5}"/>
              </a:ext>
            </a:extLst>
          </p:cNvPr>
          <p:cNvSpPr>
            <a:spLocks noGrp="1"/>
          </p:cNvSpPr>
          <p:nvPr>
            <p:ph type="title"/>
          </p:nvPr>
        </p:nvSpPr>
        <p:spPr>
          <a:xfrm>
            <a:off x="838200" y="365125"/>
            <a:ext cx="10515600" cy="1325563"/>
          </a:xfrm>
        </p:spPr>
        <p:txBody>
          <a:bodyPr/>
          <a:lstStyle/>
          <a:p>
            <a:r>
              <a:rPr lang="en-US" dirty="0"/>
              <a:t>Extensions and events</a:t>
            </a:r>
          </a:p>
        </p:txBody>
      </p:sp>
      <p:sp>
        <p:nvSpPr>
          <p:cNvPr id="5" name="Content Placeholder 2">
            <a:extLst>
              <a:ext uri="{FF2B5EF4-FFF2-40B4-BE49-F238E27FC236}">
                <a16:creationId xmlns:a16="http://schemas.microsoft.com/office/drawing/2014/main" id="{B2E14644-30C9-4EDC-8F06-93BD9DEE5C91}"/>
              </a:ext>
            </a:extLst>
          </p:cNvPr>
          <p:cNvSpPr txBox="1">
            <a:spLocks/>
          </p:cNvSpPr>
          <p:nvPr/>
        </p:nvSpPr>
        <p:spPr>
          <a:xfrm>
            <a:off x="838200" y="1368425"/>
            <a:ext cx="5483469" cy="5219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Page Extensions</a:t>
            </a:r>
          </a:p>
          <a:p>
            <a:pPr marL="0" indent="0">
              <a:buNone/>
            </a:pPr>
            <a:endParaRPr lang="en-US" dirty="0"/>
          </a:p>
        </p:txBody>
      </p:sp>
      <p:sp>
        <p:nvSpPr>
          <p:cNvPr id="6" name="Content Placeholder 2">
            <a:extLst>
              <a:ext uri="{FF2B5EF4-FFF2-40B4-BE49-F238E27FC236}">
                <a16:creationId xmlns:a16="http://schemas.microsoft.com/office/drawing/2014/main" id="{BEE0CFCE-29B2-4A15-AD90-02744B600475}"/>
              </a:ext>
            </a:extLst>
          </p:cNvPr>
          <p:cNvSpPr>
            <a:spLocks noGrp="1"/>
          </p:cNvSpPr>
          <p:nvPr>
            <p:ph idx="1"/>
          </p:nvPr>
        </p:nvSpPr>
        <p:spPr>
          <a:xfrm>
            <a:off x="838200" y="1825625"/>
            <a:ext cx="5483469" cy="4351338"/>
          </a:xfrm>
        </p:spPr>
        <p:txBody>
          <a:bodyPr>
            <a:normAutofit fontScale="92500" lnSpcReduction="10000"/>
          </a:bodyPr>
          <a:lstStyle/>
          <a:p>
            <a:pPr marL="0" indent="0">
              <a:buNone/>
            </a:pPr>
            <a:r>
              <a:rPr lang="en-US" b="1" dirty="0"/>
              <a:t>Field Triggers</a:t>
            </a:r>
            <a:endParaRPr lang="en-US" dirty="0"/>
          </a:p>
          <a:p>
            <a:pPr marL="0" indent="0">
              <a:buNone/>
            </a:pPr>
            <a:r>
              <a:rPr lang="en-US" dirty="0"/>
              <a:t>It is possible to add code to the existing triggers on a field:</a:t>
            </a:r>
          </a:p>
          <a:p>
            <a:pPr lvl="0"/>
            <a:r>
              <a:rPr lang="en-US" dirty="0" err="1"/>
              <a:t>OnBeforeValidate</a:t>
            </a:r>
            <a:endParaRPr lang="en-US" dirty="0"/>
          </a:p>
          <a:p>
            <a:pPr lvl="0"/>
            <a:r>
              <a:rPr lang="en-US" dirty="0" err="1"/>
              <a:t>OnAfterValidate</a:t>
            </a:r>
            <a:endParaRPr lang="en-US" dirty="0"/>
          </a:p>
          <a:p>
            <a:r>
              <a:rPr lang="en-US" dirty="0"/>
              <a:t> </a:t>
            </a:r>
          </a:p>
          <a:p>
            <a:r>
              <a:rPr lang="en-US" dirty="0"/>
              <a:t>On new fields, it is possible to add code to the usual triggers:</a:t>
            </a:r>
          </a:p>
          <a:p>
            <a:pPr lvl="0"/>
            <a:r>
              <a:rPr lang="en-US" dirty="0" err="1"/>
              <a:t>OnValidate</a:t>
            </a:r>
            <a:endParaRPr lang="en-US" dirty="0"/>
          </a:p>
          <a:p>
            <a:pPr lvl="0"/>
            <a:r>
              <a:rPr lang="en-US" dirty="0" err="1"/>
              <a:t>OnLookup</a:t>
            </a:r>
            <a:endParaRPr lang="en-US" dirty="0"/>
          </a:p>
          <a:p>
            <a:endParaRPr lang="en-US" dirty="0"/>
          </a:p>
        </p:txBody>
      </p:sp>
      <p:sp>
        <p:nvSpPr>
          <p:cNvPr id="7" name="Content Placeholder 2">
            <a:extLst>
              <a:ext uri="{FF2B5EF4-FFF2-40B4-BE49-F238E27FC236}">
                <a16:creationId xmlns:a16="http://schemas.microsoft.com/office/drawing/2014/main" id="{4AEDC3CE-23FD-4154-BFF3-54C1C3529401}"/>
              </a:ext>
            </a:extLst>
          </p:cNvPr>
          <p:cNvSpPr txBox="1">
            <a:spLocks/>
          </p:cNvSpPr>
          <p:nvPr/>
        </p:nvSpPr>
        <p:spPr>
          <a:xfrm>
            <a:off x="6321669" y="1825624"/>
            <a:ext cx="5694485" cy="4874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Page field group</a:t>
            </a:r>
            <a:endParaRPr lang="en-US" dirty="0"/>
          </a:p>
          <a:p>
            <a:pPr lvl="1"/>
            <a:r>
              <a:rPr lang="en-US" dirty="0"/>
              <a:t>Visible</a:t>
            </a:r>
          </a:p>
          <a:p>
            <a:pPr lvl="1"/>
            <a:r>
              <a:rPr lang="en-US" dirty="0"/>
              <a:t>Enabled</a:t>
            </a:r>
          </a:p>
          <a:p>
            <a:pPr lvl="1"/>
            <a:r>
              <a:rPr lang="en-US" dirty="0" err="1"/>
              <a:t>InstructionalText</a:t>
            </a:r>
            <a:endParaRPr lang="en-US" dirty="0"/>
          </a:p>
          <a:p>
            <a:pPr lvl="1"/>
            <a:r>
              <a:rPr lang="en-US" dirty="0" err="1"/>
              <a:t>FreezeColumn</a:t>
            </a:r>
            <a:endParaRPr lang="en-US" dirty="0"/>
          </a:p>
          <a:p>
            <a:pPr marL="0" indent="0">
              <a:buNone/>
            </a:pPr>
            <a:r>
              <a:rPr lang="en-US" dirty="0"/>
              <a:t> </a:t>
            </a:r>
          </a:p>
          <a:p>
            <a:pPr marL="0" indent="0">
              <a:buNone/>
            </a:pPr>
            <a:r>
              <a:rPr lang="en-US" b="1" dirty="0"/>
              <a:t>Page part</a:t>
            </a:r>
            <a:endParaRPr lang="en-US" dirty="0"/>
          </a:p>
          <a:p>
            <a:pPr lvl="1"/>
            <a:r>
              <a:rPr lang="en-US" dirty="0"/>
              <a:t>Visible</a:t>
            </a:r>
          </a:p>
          <a:p>
            <a:pPr lvl="1"/>
            <a:r>
              <a:rPr lang="en-US" dirty="0"/>
              <a:t>Enabled</a:t>
            </a:r>
          </a:p>
          <a:p>
            <a:pPr lvl="1"/>
            <a:r>
              <a:rPr lang="en-US" dirty="0"/>
              <a:t>ToolTip</a:t>
            </a:r>
          </a:p>
        </p:txBody>
      </p:sp>
    </p:spTree>
    <p:extLst>
      <p:ext uri="{BB962C8B-B14F-4D97-AF65-F5344CB8AC3E}">
        <p14:creationId xmlns:p14="http://schemas.microsoft.com/office/powerpoint/2010/main" val="3003952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92ABBA-7DBE-4BA4-8FEA-42E3083DF2F5}"/>
              </a:ext>
            </a:extLst>
          </p:cNvPr>
          <p:cNvSpPr>
            <a:spLocks noGrp="1"/>
          </p:cNvSpPr>
          <p:nvPr>
            <p:ph type="title"/>
          </p:nvPr>
        </p:nvSpPr>
        <p:spPr>
          <a:xfrm>
            <a:off x="838200" y="365125"/>
            <a:ext cx="10515600" cy="1325563"/>
          </a:xfrm>
        </p:spPr>
        <p:txBody>
          <a:bodyPr/>
          <a:lstStyle/>
          <a:p>
            <a:r>
              <a:rPr lang="en-US" dirty="0"/>
              <a:t>Extensions and events</a:t>
            </a:r>
          </a:p>
        </p:txBody>
      </p:sp>
      <p:sp>
        <p:nvSpPr>
          <p:cNvPr id="5" name="Content Placeholder 2">
            <a:extLst>
              <a:ext uri="{FF2B5EF4-FFF2-40B4-BE49-F238E27FC236}">
                <a16:creationId xmlns:a16="http://schemas.microsoft.com/office/drawing/2014/main" id="{B2E14644-30C9-4EDC-8F06-93BD9DEE5C91}"/>
              </a:ext>
            </a:extLst>
          </p:cNvPr>
          <p:cNvSpPr txBox="1">
            <a:spLocks/>
          </p:cNvSpPr>
          <p:nvPr/>
        </p:nvSpPr>
        <p:spPr>
          <a:xfrm>
            <a:off x="838200" y="1368425"/>
            <a:ext cx="5483469" cy="5219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Page Extensions</a:t>
            </a:r>
          </a:p>
          <a:p>
            <a:pPr marL="0" indent="0">
              <a:buNone/>
            </a:pPr>
            <a:endParaRPr lang="en-US" dirty="0"/>
          </a:p>
        </p:txBody>
      </p:sp>
      <p:sp>
        <p:nvSpPr>
          <p:cNvPr id="6" name="Content Placeholder 2">
            <a:extLst>
              <a:ext uri="{FF2B5EF4-FFF2-40B4-BE49-F238E27FC236}">
                <a16:creationId xmlns:a16="http://schemas.microsoft.com/office/drawing/2014/main" id="{BEE0CFCE-29B2-4A15-AD90-02744B600475}"/>
              </a:ext>
            </a:extLst>
          </p:cNvPr>
          <p:cNvSpPr>
            <a:spLocks noGrp="1"/>
          </p:cNvSpPr>
          <p:nvPr>
            <p:ph idx="1"/>
          </p:nvPr>
        </p:nvSpPr>
        <p:spPr>
          <a:xfrm>
            <a:off x="838200" y="1825625"/>
            <a:ext cx="5483469" cy="4351338"/>
          </a:xfrm>
        </p:spPr>
        <p:txBody>
          <a:bodyPr>
            <a:normAutofit/>
          </a:bodyPr>
          <a:lstStyle/>
          <a:p>
            <a:pPr marL="0" indent="0">
              <a:buNone/>
            </a:pPr>
            <a:r>
              <a:rPr lang="en-US" b="1" dirty="0"/>
              <a:t>Page action group</a:t>
            </a:r>
            <a:endParaRPr lang="en-US" dirty="0"/>
          </a:p>
          <a:p>
            <a:pPr lvl="1"/>
            <a:r>
              <a:rPr lang="en-US" dirty="0"/>
              <a:t>Caption</a:t>
            </a:r>
          </a:p>
          <a:p>
            <a:pPr lvl="1"/>
            <a:r>
              <a:rPr lang="en-US" dirty="0"/>
              <a:t>Description</a:t>
            </a:r>
          </a:p>
          <a:p>
            <a:pPr lvl="1"/>
            <a:r>
              <a:rPr lang="en-US" dirty="0"/>
              <a:t>ToolTip</a:t>
            </a:r>
          </a:p>
          <a:p>
            <a:pPr lvl="1"/>
            <a:r>
              <a:rPr lang="en-US" dirty="0"/>
              <a:t>Visible</a:t>
            </a:r>
          </a:p>
          <a:p>
            <a:pPr lvl="1"/>
            <a:r>
              <a:rPr lang="en-US" dirty="0"/>
              <a:t>Enabled</a:t>
            </a:r>
          </a:p>
          <a:p>
            <a:pPr marL="0" indent="0">
              <a:buNone/>
            </a:pPr>
            <a:r>
              <a:rPr lang="en-US" b="1" dirty="0"/>
              <a:t>Page action triggers</a:t>
            </a:r>
            <a:endParaRPr lang="en-US" dirty="0"/>
          </a:p>
          <a:p>
            <a:pPr marL="0" indent="0">
              <a:buNone/>
            </a:pPr>
            <a:r>
              <a:rPr lang="en-US" dirty="0"/>
              <a:t>Page action triggers cannot be changed or extended. Instead, an </a:t>
            </a:r>
            <a:r>
              <a:rPr lang="en-US" dirty="0" err="1"/>
              <a:t>Eventsubscription</a:t>
            </a:r>
            <a:r>
              <a:rPr lang="en-US" dirty="0"/>
              <a:t> must be made.</a:t>
            </a:r>
          </a:p>
          <a:p>
            <a:pPr lvl="1"/>
            <a:endParaRPr lang="en-US" dirty="0"/>
          </a:p>
          <a:p>
            <a:endParaRPr lang="en-US" dirty="0"/>
          </a:p>
        </p:txBody>
      </p:sp>
      <p:sp>
        <p:nvSpPr>
          <p:cNvPr id="7" name="Content Placeholder 2">
            <a:extLst>
              <a:ext uri="{FF2B5EF4-FFF2-40B4-BE49-F238E27FC236}">
                <a16:creationId xmlns:a16="http://schemas.microsoft.com/office/drawing/2014/main" id="{4AEDC3CE-23FD-4154-BFF3-54C1C3529401}"/>
              </a:ext>
            </a:extLst>
          </p:cNvPr>
          <p:cNvSpPr txBox="1">
            <a:spLocks/>
          </p:cNvSpPr>
          <p:nvPr/>
        </p:nvSpPr>
        <p:spPr>
          <a:xfrm>
            <a:off x="6321669" y="1825624"/>
            <a:ext cx="5694485" cy="487411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Page action</a:t>
            </a:r>
            <a:endParaRPr lang="en-US" dirty="0"/>
          </a:p>
          <a:p>
            <a:pPr lvl="1"/>
            <a:r>
              <a:rPr lang="en-US" dirty="0"/>
              <a:t>Caption</a:t>
            </a:r>
          </a:p>
          <a:p>
            <a:pPr lvl="1"/>
            <a:r>
              <a:rPr lang="en-US" dirty="0"/>
              <a:t>Description</a:t>
            </a:r>
          </a:p>
          <a:p>
            <a:pPr lvl="1"/>
            <a:r>
              <a:rPr lang="en-US" dirty="0"/>
              <a:t>ToolTip</a:t>
            </a:r>
          </a:p>
          <a:p>
            <a:pPr lvl="1"/>
            <a:r>
              <a:rPr lang="en-US" dirty="0"/>
              <a:t>Visible</a:t>
            </a:r>
          </a:p>
          <a:p>
            <a:pPr lvl="1"/>
            <a:r>
              <a:rPr lang="en-US" dirty="0"/>
              <a:t>Enabled</a:t>
            </a:r>
          </a:p>
          <a:p>
            <a:pPr lvl="1"/>
            <a:r>
              <a:rPr lang="en-US" dirty="0" err="1"/>
              <a:t>ApplicationArea</a:t>
            </a:r>
            <a:endParaRPr lang="en-US" dirty="0"/>
          </a:p>
          <a:p>
            <a:pPr lvl="1"/>
            <a:r>
              <a:rPr lang="en-US" dirty="0"/>
              <a:t>Promoted</a:t>
            </a:r>
          </a:p>
          <a:p>
            <a:pPr lvl="1"/>
            <a:r>
              <a:rPr lang="en-US" dirty="0" err="1"/>
              <a:t>PromotedIsBig</a:t>
            </a:r>
            <a:endParaRPr lang="en-US" dirty="0"/>
          </a:p>
          <a:p>
            <a:pPr lvl="1"/>
            <a:r>
              <a:rPr lang="en-US" dirty="0" err="1"/>
              <a:t>PromotedOnly</a:t>
            </a:r>
            <a:endParaRPr lang="en-US" dirty="0"/>
          </a:p>
          <a:p>
            <a:pPr lvl="1"/>
            <a:r>
              <a:rPr lang="en-US" dirty="0" err="1"/>
              <a:t>PromotedCategory</a:t>
            </a:r>
            <a:endParaRPr lang="en-US" dirty="0"/>
          </a:p>
          <a:p>
            <a:pPr lvl="1"/>
            <a:r>
              <a:rPr lang="en-US" dirty="0" err="1"/>
              <a:t>ShortcutKey</a:t>
            </a:r>
            <a:endParaRPr lang="en-US" dirty="0"/>
          </a:p>
          <a:p>
            <a:pPr lvl="1"/>
            <a:r>
              <a:rPr lang="en-US" dirty="0" err="1"/>
              <a:t>InFooterBar</a:t>
            </a:r>
            <a:endParaRPr lang="en-US" dirty="0"/>
          </a:p>
        </p:txBody>
      </p:sp>
    </p:spTree>
    <p:extLst>
      <p:ext uri="{BB962C8B-B14F-4D97-AF65-F5344CB8AC3E}">
        <p14:creationId xmlns:p14="http://schemas.microsoft.com/office/powerpoint/2010/main" val="603600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80A6-479F-4B4E-A95E-95BB530DDCFF}"/>
              </a:ext>
            </a:extLst>
          </p:cNvPr>
          <p:cNvSpPr>
            <a:spLocks noGrp="1"/>
          </p:cNvSpPr>
          <p:nvPr>
            <p:ph type="title"/>
          </p:nvPr>
        </p:nvSpPr>
        <p:spPr/>
        <p:txBody>
          <a:bodyPr/>
          <a:lstStyle/>
          <a:p>
            <a:r>
              <a:rPr lang="en-US" dirty="0"/>
              <a:t>Events in Dynamics NAV &amp; 365 BC</a:t>
            </a:r>
          </a:p>
        </p:txBody>
      </p:sp>
      <p:graphicFrame>
        <p:nvGraphicFramePr>
          <p:cNvPr id="5" name="Table 4">
            <a:extLst>
              <a:ext uri="{FF2B5EF4-FFF2-40B4-BE49-F238E27FC236}">
                <a16:creationId xmlns:a16="http://schemas.microsoft.com/office/drawing/2014/main" id="{32487416-D5B9-4695-A1EB-0A51E6915F45}"/>
              </a:ext>
            </a:extLst>
          </p:cNvPr>
          <p:cNvGraphicFramePr>
            <a:graphicFrameLocks noGrp="1"/>
          </p:cNvGraphicFramePr>
          <p:nvPr>
            <p:extLst>
              <p:ext uri="{D42A27DB-BD31-4B8C-83A1-F6EECF244321}">
                <p14:modId xmlns:p14="http://schemas.microsoft.com/office/powerpoint/2010/main" val="2940875378"/>
              </p:ext>
            </p:extLst>
          </p:nvPr>
        </p:nvGraphicFramePr>
        <p:xfrm>
          <a:off x="2465752" y="1690688"/>
          <a:ext cx="6599118" cy="1712430"/>
        </p:xfrm>
        <a:graphic>
          <a:graphicData uri="http://schemas.openxmlformats.org/drawingml/2006/table">
            <a:tbl>
              <a:tblPr/>
              <a:tblGrid>
                <a:gridCol w="1595321">
                  <a:extLst>
                    <a:ext uri="{9D8B030D-6E8A-4147-A177-3AD203B41FA5}">
                      <a16:colId xmlns:a16="http://schemas.microsoft.com/office/drawing/2014/main" val="4062113019"/>
                    </a:ext>
                  </a:extLst>
                </a:gridCol>
                <a:gridCol w="1325288">
                  <a:extLst>
                    <a:ext uri="{9D8B030D-6E8A-4147-A177-3AD203B41FA5}">
                      <a16:colId xmlns:a16="http://schemas.microsoft.com/office/drawing/2014/main" val="430169303"/>
                    </a:ext>
                  </a:extLst>
                </a:gridCol>
                <a:gridCol w="1316996">
                  <a:extLst>
                    <a:ext uri="{9D8B030D-6E8A-4147-A177-3AD203B41FA5}">
                      <a16:colId xmlns:a16="http://schemas.microsoft.com/office/drawing/2014/main" val="1945964324"/>
                    </a:ext>
                  </a:extLst>
                </a:gridCol>
                <a:gridCol w="1326080">
                  <a:extLst>
                    <a:ext uri="{9D8B030D-6E8A-4147-A177-3AD203B41FA5}">
                      <a16:colId xmlns:a16="http://schemas.microsoft.com/office/drawing/2014/main" val="3011140152"/>
                    </a:ext>
                  </a:extLst>
                </a:gridCol>
                <a:gridCol w="1035433">
                  <a:extLst>
                    <a:ext uri="{9D8B030D-6E8A-4147-A177-3AD203B41FA5}">
                      <a16:colId xmlns:a16="http://schemas.microsoft.com/office/drawing/2014/main" val="1204873632"/>
                    </a:ext>
                  </a:extLst>
                </a:gridCol>
              </a:tblGrid>
              <a:tr h="418755">
                <a:tc>
                  <a:txBody>
                    <a:bodyPr/>
                    <a:lstStyle/>
                    <a:p>
                      <a:pPr algn="l" fontAlgn="b"/>
                      <a:endParaRPr lang="en-US" sz="1800" b="1"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800" b="1" i="0" u="none" strike="noStrike" dirty="0">
                          <a:solidFill>
                            <a:srgbClr val="000000"/>
                          </a:solidFill>
                          <a:effectLst/>
                          <a:latin typeface="Calibri" panose="020F0502020204030204" pitchFamily="34" charset="0"/>
                        </a:rPr>
                        <a:t>NAV2016</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800" b="1" i="0" u="none" strike="noStrike">
                          <a:solidFill>
                            <a:srgbClr val="000000"/>
                          </a:solidFill>
                          <a:effectLst/>
                          <a:latin typeface="Calibri" panose="020F0502020204030204" pitchFamily="34" charset="0"/>
                        </a:rPr>
                        <a:t>NAV2017</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800" b="1" i="0" u="none" strike="noStrike" dirty="0">
                          <a:solidFill>
                            <a:srgbClr val="000000"/>
                          </a:solidFill>
                          <a:effectLst/>
                          <a:latin typeface="Calibri" panose="020F0502020204030204" pitchFamily="34" charset="0"/>
                        </a:rPr>
                        <a:t>NAV2018</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800" b="1" i="0" u="none" strike="noStrike" dirty="0">
                          <a:solidFill>
                            <a:srgbClr val="000000"/>
                          </a:solidFill>
                          <a:effectLst/>
                          <a:latin typeface="Calibri" panose="020F0502020204030204" pitchFamily="34" charset="0"/>
                        </a:rPr>
                        <a:t>DYN365BC</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218145071"/>
                  </a:ext>
                </a:extLst>
              </a:tr>
              <a:tr h="456165">
                <a:tc>
                  <a:txBody>
                    <a:bodyPr/>
                    <a:lstStyle/>
                    <a:p>
                      <a:pPr algn="l" fontAlgn="b"/>
                      <a:r>
                        <a:rPr lang="en-US" sz="1800" b="0" i="0" u="none" strike="noStrike" dirty="0">
                          <a:solidFill>
                            <a:srgbClr val="000000"/>
                          </a:solidFill>
                          <a:effectLst/>
                          <a:latin typeface="Calibri" panose="020F0502020204030204" pitchFamily="34" charset="0"/>
                        </a:rPr>
                        <a:t>Business</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l" fontAlgn="b"/>
                      <a:endParaRPr lang="en-US" sz="2800" b="0" i="0" u="none" strike="noStrike" dirty="0">
                        <a:solidFill>
                          <a:srgbClr val="000000"/>
                        </a:solidFill>
                        <a:effectLst/>
                        <a:latin typeface="Calibri" panose="020F0502020204030204" pitchFamily="34" charset="0"/>
                      </a:endParaRP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tcPr>
                </a:tc>
                <a:extLst>
                  <a:ext uri="{0D108BD9-81ED-4DB2-BD59-A6C34878D82A}">
                    <a16:rowId xmlns:a16="http://schemas.microsoft.com/office/drawing/2014/main" val="2773928026"/>
                  </a:ext>
                </a:extLst>
              </a:tr>
              <a:tr h="418755">
                <a:tc>
                  <a:txBody>
                    <a:bodyPr/>
                    <a:lstStyle/>
                    <a:p>
                      <a:pPr algn="l" fontAlgn="b"/>
                      <a:r>
                        <a:rPr lang="en-US" sz="1800" b="0" i="0" u="none" strike="noStrike" dirty="0">
                          <a:solidFill>
                            <a:srgbClr val="000000"/>
                          </a:solidFill>
                          <a:effectLst/>
                          <a:latin typeface="Calibri" panose="020F0502020204030204" pitchFamily="34" charset="0"/>
                        </a:rPr>
                        <a:t>Integration</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128</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232</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1236</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1778</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681745492"/>
                  </a:ext>
                </a:extLst>
              </a:tr>
              <a:tr h="418755">
                <a:tc>
                  <a:txBody>
                    <a:bodyPr/>
                    <a:lstStyle/>
                    <a:p>
                      <a:pPr algn="l" fontAlgn="b"/>
                      <a:r>
                        <a:rPr lang="en-US" sz="1800" b="1" i="0" u="none" strike="noStrike" dirty="0">
                          <a:solidFill>
                            <a:srgbClr val="000000"/>
                          </a:solidFill>
                          <a:effectLst/>
                          <a:latin typeface="Calibri" panose="020F0502020204030204" pitchFamily="34" charset="0"/>
                        </a:rPr>
                        <a:t>Grand Total</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r" fontAlgn="b"/>
                      <a:r>
                        <a:rPr lang="en-US" sz="1800" b="1" i="0" u="none" strike="noStrike">
                          <a:solidFill>
                            <a:srgbClr val="000000"/>
                          </a:solidFill>
                          <a:effectLst/>
                          <a:latin typeface="Calibri" panose="020F0502020204030204" pitchFamily="34" charset="0"/>
                        </a:rPr>
                        <a:t>128</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r" fontAlgn="b"/>
                      <a:r>
                        <a:rPr lang="en-US" sz="1800" b="1" i="0" u="none" strike="noStrike">
                          <a:solidFill>
                            <a:srgbClr val="000000"/>
                          </a:solidFill>
                          <a:effectLst/>
                          <a:latin typeface="Calibri" panose="020F0502020204030204" pitchFamily="34" charset="0"/>
                        </a:rPr>
                        <a:t>232</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r" fontAlgn="b"/>
                      <a:r>
                        <a:rPr lang="en-US" sz="1800" b="1" i="0" u="none" strike="noStrike" dirty="0">
                          <a:solidFill>
                            <a:srgbClr val="000000"/>
                          </a:solidFill>
                          <a:effectLst/>
                          <a:latin typeface="Calibri" panose="020F0502020204030204" pitchFamily="34" charset="0"/>
                        </a:rPr>
                        <a:t>1237</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r" fontAlgn="b"/>
                      <a:r>
                        <a:rPr lang="en-US" sz="1800" b="1" i="0" u="none" strike="noStrike" dirty="0">
                          <a:solidFill>
                            <a:srgbClr val="000000"/>
                          </a:solidFill>
                          <a:effectLst/>
                          <a:latin typeface="Calibri" panose="020F0502020204030204" pitchFamily="34" charset="0"/>
                        </a:rPr>
                        <a:t>1779</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extLst>
                  <a:ext uri="{0D108BD9-81ED-4DB2-BD59-A6C34878D82A}">
                    <a16:rowId xmlns:a16="http://schemas.microsoft.com/office/drawing/2014/main" val="3096767273"/>
                  </a:ext>
                </a:extLst>
              </a:tr>
            </a:tbl>
          </a:graphicData>
        </a:graphic>
      </p:graphicFrame>
      <p:graphicFrame>
        <p:nvGraphicFramePr>
          <p:cNvPr id="6" name="Table 5">
            <a:extLst>
              <a:ext uri="{FF2B5EF4-FFF2-40B4-BE49-F238E27FC236}">
                <a16:creationId xmlns:a16="http://schemas.microsoft.com/office/drawing/2014/main" id="{41D504C2-ADDC-49C2-A7ED-23ECA02705A6}"/>
              </a:ext>
            </a:extLst>
          </p:cNvPr>
          <p:cNvGraphicFramePr>
            <a:graphicFrameLocks noGrp="1"/>
          </p:cNvGraphicFramePr>
          <p:nvPr>
            <p:extLst>
              <p:ext uri="{D42A27DB-BD31-4B8C-83A1-F6EECF244321}">
                <p14:modId xmlns:p14="http://schemas.microsoft.com/office/powerpoint/2010/main" val="1732104106"/>
              </p:ext>
            </p:extLst>
          </p:nvPr>
        </p:nvGraphicFramePr>
        <p:xfrm>
          <a:off x="2465752" y="3742328"/>
          <a:ext cx="6599118" cy="2424128"/>
        </p:xfrm>
        <a:graphic>
          <a:graphicData uri="http://schemas.openxmlformats.org/drawingml/2006/table">
            <a:tbl>
              <a:tblPr/>
              <a:tblGrid>
                <a:gridCol w="1594529">
                  <a:extLst>
                    <a:ext uri="{9D8B030D-6E8A-4147-A177-3AD203B41FA5}">
                      <a16:colId xmlns:a16="http://schemas.microsoft.com/office/drawing/2014/main" val="4190152516"/>
                    </a:ext>
                  </a:extLst>
                </a:gridCol>
                <a:gridCol w="1335163">
                  <a:extLst>
                    <a:ext uri="{9D8B030D-6E8A-4147-A177-3AD203B41FA5}">
                      <a16:colId xmlns:a16="http://schemas.microsoft.com/office/drawing/2014/main" val="3685553062"/>
                    </a:ext>
                  </a:extLst>
                </a:gridCol>
                <a:gridCol w="1471404">
                  <a:extLst>
                    <a:ext uri="{9D8B030D-6E8A-4147-A177-3AD203B41FA5}">
                      <a16:colId xmlns:a16="http://schemas.microsoft.com/office/drawing/2014/main" val="2114039800"/>
                    </a:ext>
                  </a:extLst>
                </a:gridCol>
                <a:gridCol w="1151737">
                  <a:extLst>
                    <a:ext uri="{9D8B030D-6E8A-4147-A177-3AD203B41FA5}">
                      <a16:colId xmlns:a16="http://schemas.microsoft.com/office/drawing/2014/main" val="2536730427"/>
                    </a:ext>
                  </a:extLst>
                </a:gridCol>
                <a:gridCol w="1046285">
                  <a:extLst>
                    <a:ext uri="{9D8B030D-6E8A-4147-A177-3AD203B41FA5}">
                      <a16:colId xmlns:a16="http://schemas.microsoft.com/office/drawing/2014/main" val="2196797857"/>
                    </a:ext>
                  </a:extLst>
                </a:gridCol>
              </a:tblGrid>
              <a:tr h="346304">
                <a:tc>
                  <a:txBody>
                    <a:bodyPr/>
                    <a:lstStyle/>
                    <a:p>
                      <a:pPr algn="l" fontAlgn="b"/>
                      <a:endParaRPr lang="en-US" sz="1800" b="1"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800" b="1" i="0" u="none" strike="noStrike" dirty="0">
                          <a:solidFill>
                            <a:srgbClr val="000000"/>
                          </a:solidFill>
                          <a:effectLst/>
                          <a:latin typeface="Calibri" panose="020F0502020204030204" pitchFamily="34" charset="0"/>
                        </a:rPr>
                        <a:t>NAV2016</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800" b="1" i="0" u="none" strike="noStrike" dirty="0">
                          <a:solidFill>
                            <a:srgbClr val="000000"/>
                          </a:solidFill>
                          <a:effectLst/>
                          <a:latin typeface="Calibri" panose="020F0502020204030204" pitchFamily="34" charset="0"/>
                        </a:rPr>
                        <a:t>NAV2017</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800" b="1" i="0" u="none" strike="noStrike">
                          <a:solidFill>
                            <a:srgbClr val="000000"/>
                          </a:solidFill>
                          <a:effectLst/>
                          <a:latin typeface="Calibri" panose="020F0502020204030204" pitchFamily="34" charset="0"/>
                        </a:rPr>
                        <a:t>NAV2018</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800" b="1" i="0" u="none" strike="noStrike" dirty="0">
                          <a:solidFill>
                            <a:srgbClr val="000000"/>
                          </a:solidFill>
                          <a:effectLst/>
                          <a:latin typeface="Calibri" panose="020F0502020204030204" pitchFamily="34" charset="0"/>
                        </a:rPr>
                        <a:t>DYN365BC</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3888344585"/>
                  </a:ext>
                </a:extLst>
              </a:tr>
              <a:tr h="346304">
                <a:tc>
                  <a:txBody>
                    <a:bodyPr/>
                    <a:lstStyle/>
                    <a:p>
                      <a:pPr algn="l" fontAlgn="b"/>
                      <a:r>
                        <a:rPr lang="en-US" sz="1800" b="0" i="0" u="none" strike="noStrike">
                          <a:solidFill>
                            <a:srgbClr val="000000"/>
                          </a:solidFill>
                          <a:effectLst/>
                          <a:latin typeface="Calibri" panose="020F0502020204030204" pitchFamily="34" charset="0"/>
                        </a:rPr>
                        <a:t>Codeunit</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US" sz="1800" b="0" i="0" u="none" strike="noStrike">
                          <a:solidFill>
                            <a:srgbClr val="000000"/>
                          </a:solidFill>
                          <a:effectLst/>
                          <a:latin typeface="Calibri" panose="020F0502020204030204" pitchFamily="34" charset="0"/>
                        </a:rPr>
                        <a:t>106</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US" sz="1800" b="0" i="0" u="none" strike="noStrike">
                          <a:solidFill>
                            <a:srgbClr val="000000"/>
                          </a:solidFill>
                          <a:effectLst/>
                          <a:latin typeface="Calibri" panose="020F0502020204030204" pitchFamily="34" charset="0"/>
                        </a:rPr>
                        <a:t>159</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US" sz="1800" b="0" i="0" u="none" strike="noStrike">
                          <a:solidFill>
                            <a:srgbClr val="000000"/>
                          </a:solidFill>
                          <a:effectLst/>
                          <a:latin typeface="Calibri" panose="020F0502020204030204" pitchFamily="34" charset="0"/>
                        </a:rPr>
                        <a:t>799</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US" sz="1800" b="0" i="0" u="none" strike="noStrike" dirty="0">
                          <a:solidFill>
                            <a:srgbClr val="000000"/>
                          </a:solidFill>
                          <a:effectLst/>
                          <a:latin typeface="Calibri" panose="020F0502020204030204" pitchFamily="34" charset="0"/>
                        </a:rPr>
                        <a:t>1178</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tcPr>
                </a:tc>
                <a:extLst>
                  <a:ext uri="{0D108BD9-81ED-4DB2-BD59-A6C34878D82A}">
                    <a16:rowId xmlns:a16="http://schemas.microsoft.com/office/drawing/2014/main" val="2076899862"/>
                  </a:ext>
                </a:extLst>
              </a:tr>
              <a:tr h="346304">
                <a:tc>
                  <a:txBody>
                    <a:bodyPr/>
                    <a:lstStyle/>
                    <a:p>
                      <a:pPr algn="l" fontAlgn="b"/>
                      <a:r>
                        <a:rPr lang="en-US" sz="1800" b="0" i="0" u="none" strike="noStrike" dirty="0">
                          <a:solidFill>
                            <a:srgbClr val="000000"/>
                          </a:solidFill>
                          <a:effectLst/>
                          <a:latin typeface="Calibri" panose="020F0502020204030204" pitchFamily="34" charset="0"/>
                        </a:rPr>
                        <a:t>Page</a:t>
                      </a: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13</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50</a:t>
                      </a:r>
                    </a:p>
                  </a:txBody>
                  <a:tcPr marL="7620" marR="7620" marT="7620" marB="0" anchor="b">
                    <a:lnL>
                      <a:noFill/>
                    </a:lnL>
                    <a:lnR>
                      <a:noFill/>
                    </a:lnR>
                    <a:lnT>
                      <a:noFill/>
                    </a:lnT>
                    <a:lnB>
                      <a:noFill/>
                    </a:lnB>
                  </a:tcPr>
                </a:tc>
                <a:tc>
                  <a:txBody>
                    <a:bodyPr/>
                    <a:lstStyle/>
                    <a:p>
                      <a:pPr algn="r" fontAlgn="b"/>
                      <a:r>
                        <a:rPr lang="en-US" sz="1800" b="0" i="0" u="none" strike="noStrike" dirty="0">
                          <a:solidFill>
                            <a:srgbClr val="000000"/>
                          </a:solidFill>
                          <a:effectLst/>
                          <a:latin typeface="Calibri" panose="020F0502020204030204" pitchFamily="34" charset="0"/>
                        </a:rPr>
                        <a:t>111</a:t>
                      </a:r>
                    </a:p>
                  </a:txBody>
                  <a:tcPr marL="7620" marR="7620" marT="7620" marB="0" anchor="b">
                    <a:lnL>
                      <a:noFill/>
                    </a:lnL>
                    <a:lnR>
                      <a:noFill/>
                    </a:lnR>
                    <a:lnT>
                      <a:noFill/>
                    </a:lnT>
                    <a:lnB>
                      <a:noFill/>
                    </a:lnB>
                  </a:tcPr>
                </a:tc>
                <a:extLst>
                  <a:ext uri="{0D108BD9-81ED-4DB2-BD59-A6C34878D82A}">
                    <a16:rowId xmlns:a16="http://schemas.microsoft.com/office/drawing/2014/main" val="3431577445"/>
                  </a:ext>
                </a:extLst>
              </a:tr>
              <a:tr h="346304">
                <a:tc>
                  <a:txBody>
                    <a:bodyPr/>
                    <a:lstStyle/>
                    <a:p>
                      <a:pPr algn="l" fontAlgn="b"/>
                      <a:r>
                        <a:rPr lang="en-US" sz="1800" b="0" i="0" u="none" strike="noStrike">
                          <a:solidFill>
                            <a:srgbClr val="000000"/>
                          </a:solidFill>
                          <a:effectLst/>
                          <a:latin typeface="Calibri" panose="020F0502020204030204" pitchFamily="34" charset="0"/>
                        </a:rPr>
                        <a:t>Query</a:t>
                      </a: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extLst>
                  <a:ext uri="{0D108BD9-81ED-4DB2-BD59-A6C34878D82A}">
                    <a16:rowId xmlns:a16="http://schemas.microsoft.com/office/drawing/2014/main" val="3375155343"/>
                  </a:ext>
                </a:extLst>
              </a:tr>
              <a:tr h="346304">
                <a:tc>
                  <a:txBody>
                    <a:bodyPr/>
                    <a:lstStyle/>
                    <a:p>
                      <a:pPr algn="l" fontAlgn="b"/>
                      <a:r>
                        <a:rPr lang="en-US" sz="1800" b="0" i="0" u="none" strike="noStrike">
                          <a:solidFill>
                            <a:srgbClr val="000000"/>
                          </a:solidFill>
                          <a:effectLst/>
                          <a:latin typeface="Calibri" panose="020F0502020204030204" pitchFamily="34" charset="0"/>
                        </a:rPr>
                        <a:t>Report</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26</a:t>
                      </a:r>
                    </a:p>
                  </a:txBody>
                  <a:tcPr marL="7620" marR="7620" marT="7620" marB="0" anchor="b">
                    <a:lnL>
                      <a:noFill/>
                    </a:lnL>
                    <a:lnR>
                      <a:noFill/>
                    </a:lnR>
                    <a:lnT>
                      <a:noFill/>
                    </a:lnT>
                    <a:lnB>
                      <a:noFill/>
                    </a:lnB>
                  </a:tcPr>
                </a:tc>
                <a:tc>
                  <a:txBody>
                    <a:bodyPr/>
                    <a:lstStyle/>
                    <a:p>
                      <a:pPr algn="r" fontAlgn="b"/>
                      <a:r>
                        <a:rPr lang="en-US" sz="1800" b="0" i="0" u="none" strike="noStrike" dirty="0">
                          <a:solidFill>
                            <a:srgbClr val="000000"/>
                          </a:solidFill>
                          <a:effectLst/>
                          <a:latin typeface="Calibri" panose="020F0502020204030204" pitchFamily="34" charset="0"/>
                        </a:rPr>
                        <a:t>39</a:t>
                      </a:r>
                    </a:p>
                  </a:txBody>
                  <a:tcPr marL="7620" marR="7620" marT="7620" marB="0" anchor="b">
                    <a:lnL>
                      <a:noFill/>
                    </a:lnL>
                    <a:lnR>
                      <a:noFill/>
                    </a:lnR>
                    <a:lnT>
                      <a:noFill/>
                    </a:lnT>
                    <a:lnB>
                      <a:noFill/>
                    </a:lnB>
                  </a:tcPr>
                </a:tc>
                <a:extLst>
                  <a:ext uri="{0D108BD9-81ED-4DB2-BD59-A6C34878D82A}">
                    <a16:rowId xmlns:a16="http://schemas.microsoft.com/office/drawing/2014/main" val="2004691000"/>
                  </a:ext>
                </a:extLst>
              </a:tr>
              <a:tr h="346304">
                <a:tc>
                  <a:txBody>
                    <a:bodyPr/>
                    <a:lstStyle/>
                    <a:p>
                      <a:pPr algn="l" fontAlgn="b"/>
                      <a:r>
                        <a:rPr lang="en-US" sz="1800" b="0" i="0" u="none" strike="noStrike">
                          <a:solidFill>
                            <a:srgbClr val="000000"/>
                          </a:solidFill>
                          <a:effectLst/>
                          <a:latin typeface="Calibri" panose="020F0502020204030204" pitchFamily="34" charset="0"/>
                        </a:rPr>
                        <a:t>Table</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21</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58</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361</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450</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927597817"/>
                  </a:ext>
                </a:extLst>
              </a:tr>
              <a:tr h="346304">
                <a:tc>
                  <a:txBody>
                    <a:bodyPr/>
                    <a:lstStyle/>
                    <a:p>
                      <a:pPr algn="l" fontAlgn="b"/>
                      <a:r>
                        <a:rPr lang="en-US" sz="1800" b="1" i="0" u="none" strike="noStrike">
                          <a:solidFill>
                            <a:srgbClr val="000000"/>
                          </a:solidFill>
                          <a:effectLst/>
                          <a:latin typeface="Calibri" panose="020F0502020204030204" pitchFamily="34" charset="0"/>
                        </a:rPr>
                        <a:t>Grand Total</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r" fontAlgn="b"/>
                      <a:r>
                        <a:rPr lang="en-US" sz="1800" b="1" i="0" u="none" strike="noStrike">
                          <a:solidFill>
                            <a:srgbClr val="000000"/>
                          </a:solidFill>
                          <a:effectLst/>
                          <a:latin typeface="Calibri" panose="020F0502020204030204" pitchFamily="34" charset="0"/>
                        </a:rPr>
                        <a:t>128</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r" fontAlgn="b"/>
                      <a:r>
                        <a:rPr lang="en-US" sz="1800" b="1" i="0" u="none" strike="noStrike">
                          <a:solidFill>
                            <a:srgbClr val="000000"/>
                          </a:solidFill>
                          <a:effectLst/>
                          <a:latin typeface="Calibri" panose="020F0502020204030204" pitchFamily="34" charset="0"/>
                        </a:rPr>
                        <a:t>232</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r" fontAlgn="b"/>
                      <a:r>
                        <a:rPr lang="en-US" sz="1800" b="1" i="0" u="none" strike="noStrike" dirty="0">
                          <a:solidFill>
                            <a:srgbClr val="000000"/>
                          </a:solidFill>
                          <a:effectLst/>
                          <a:latin typeface="Calibri" panose="020F0502020204030204" pitchFamily="34" charset="0"/>
                        </a:rPr>
                        <a:t>1237</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r" fontAlgn="b"/>
                      <a:r>
                        <a:rPr lang="en-US" sz="1800" b="1" i="0" u="none" strike="noStrike" dirty="0">
                          <a:solidFill>
                            <a:srgbClr val="000000"/>
                          </a:solidFill>
                          <a:effectLst/>
                          <a:latin typeface="Calibri" panose="020F0502020204030204" pitchFamily="34" charset="0"/>
                        </a:rPr>
                        <a:t>1779</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extLst>
                  <a:ext uri="{0D108BD9-81ED-4DB2-BD59-A6C34878D82A}">
                    <a16:rowId xmlns:a16="http://schemas.microsoft.com/office/drawing/2014/main" val="1426426611"/>
                  </a:ext>
                </a:extLst>
              </a:tr>
            </a:tbl>
          </a:graphicData>
        </a:graphic>
      </p:graphicFrame>
    </p:spTree>
    <p:extLst>
      <p:ext uri="{BB962C8B-B14F-4D97-AF65-F5344CB8AC3E}">
        <p14:creationId xmlns:p14="http://schemas.microsoft.com/office/powerpoint/2010/main" val="2120664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D27C-58D4-4891-BCCC-6834DAEEE339}"/>
              </a:ext>
            </a:extLst>
          </p:cNvPr>
          <p:cNvSpPr>
            <a:spLocks noGrp="1"/>
          </p:cNvSpPr>
          <p:nvPr>
            <p:ph type="title"/>
          </p:nvPr>
        </p:nvSpPr>
        <p:spPr/>
        <p:txBody>
          <a:bodyPr/>
          <a:lstStyle/>
          <a:p>
            <a:r>
              <a:rPr lang="en-US" dirty="0"/>
              <a:t>Solution Overview</a:t>
            </a:r>
          </a:p>
        </p:txBody>
      </p:sp>
      <p:pic>
        <p:nvPicPr>
          <p:cNvPr id="4" name="Picture 3">
            <a:extLst>
              <a:ext uri="{FF2B5EF4-FFF2-40B4-BE49-F238E27FC236}">
                <a16:creationId xmlns:a16="http://schemas.microsoft.com/office/drawing/2014/main" id="{861F2E81-AF58-4198-BF5C-BBA900B98608}"/>
              </a:ext>
            </a:extLst>
          </p:cNvPr>
          <p:cNvPicPr/>
          <p:nvPr/>
        </p:nvPicPr>
        <p:blipFill>
          <a:blip r:embed="rId2"/>
          <a:stretch>
            <a:fillRect/>
          </a:stretch>
        </p:blipFill>
        <p:spPr>
          <a:xfrm>
            <a:off x="3315342" y="1508613"/>
            <a:ext cx="4545623" cy="4850447"/>
          </a:xfrm>
          <a:prstGeom prst="rect">
            <a:avLst/>
          </a:prstGeom>
        </p:spPr>
      </p:pic>
    </p:spTree>
    <p:extLst>
      <p:ext uri="{BB962C8B-B14F-4D97-AF65-F5344CB8AC3E}">
        <p14:creationId xmlns:p14="http://schemas.microsoft.com/office/powerpoint/2010/main" val="4233861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58E48-8E5A-4257-90C4-DEC4099B6693}"/>
              </a:ext>
            </a:extLst>
          </p:cNvPr>
          <p:cNvSpPr>
            <a:spLocks noGrp="1"/>
          </p:cNvSpPr>
          <p:nvPr>
            <p:ph type="title"/>
          </p:nvPr>
        </p:nvSpPr>
        <p:spPr/>
        <p:txBody>
          <a:bodyPr/>
          <a:lstStyle/>
          <a:p>
            <a:r>
              <a:rPr lang="en-US" dirty="0"/>
              <a:t>Table types</a:t>
            </a:r>
          </a:p>
        </p:txBody>
      </p:sp>
      <p:graphicFrame>
        <p:nvGraphicFramePr>
          <p:cNvPr id="9" name="Table 8">
            <a:extLst>
              <a:ext uri="{FF2B5EF4-FFF2-40B4-BE49-F238E27FC236}">
                <a16:creationId xmlns:a16="http://schemas.microsoft.com/office/drawing/2014/main" id="{3F5286A0-0B99-426E-9317-733B1EAF3D3C}"/>
              </a:ext>
            </a:extLst>
          </p:cNvPr>
          <p:cNvGraphicFramePr>
            <a:graphicFrameLocks noGrp="1"/>
          </p:cNvGraphicFramePr>
          <p:nvPr>
            <p:extLst>
              <p:ext uri="{D42A27DB-BD31-4B8C-83A1-F6EECF244321}">
                <p14:modId xmlns:p14="http://schemas.microsoft.com/office/powerpoint/2010/main" val="1146538771"/>
              </p:ext>
            </p:extLst>
          </p:nvPr>
        </p:nvGraphicFramePr>
        <p:xfrm>
          <a:off x="769181" y="1690688"/>
          <a:ext cx="4674870" cy="4435920"/>
        </p:xfrm>
        <a:graphic>
          <a:graphicData uri="http://schemas.openxmlformats.org/drawingml/2006/table">
            <a:tbl>
              <a:tblPr firstRow="1" firstCol="1" bandRow="1">
                <a:tableStyleId>{5C22544A-7EE6-4342-B048-85BDC9FD1C3A}</a:tableStyleId>
              </a:tblPr>
              <a:tblGrid>
                <a:gridCol w="1558290">
                  <a:extLst>
                    <a:ext uri="{9D8B030D-6E8A-4147-A177-3AD203B41FA5}">
                      <a16:colId xmlns:a16="http://schemas.microsoft.com/office/drawing/2014/main" val="790251693"/>
                    </a:ext>
                  </a:extLst>
                </a:gridCol>
                <a:gridCol w="1558290">
                  <a:extLst>
                    <a:ext uri="{9D8B030D-6E8A-4147-A177-3AD203B41FA5}">
                      <a16:colId xmlns:a16="http://schemas.microsoft.com/office/drawing/2014/main" val="517916291"/>
                    </a:ext>
                  </a:extLst>
                </a:gridCol>
                <a:gridCol w="1558290">
                  <a:extLst>
                    <a:ext uri="{9D8B030D-6E8A-4147-A177-3AD203B41FA5}">
                      <a16:colId xmlns:a16="http://schemas.microsoft.com/office/drawing/2014/main" val="137623748"/>
                    </a:ext>
                  </a:extLst>
                </a:gridCol>
              </a:tblGrid>
              <a:tr h="222250">
                <a:tc>
                  <a:txBody>
                    <a:bodyPr/>
                    <a:lstStyle/>
                    <a:p>
                      <a:pPr marL="73025" marR="436880">
                        <a:spcBef>
                          <a:spcPts val="320"/>
                        </a:spcBef>
                        <a:spcAft>
                          <a:spcPts val="0"/>
                        </a:spcAft>
                      </a:pPr>
                      <a:r>
                        <a:rPr lang="da-DK" sz="1200" dirty="0">
                          <a:effectLst/>
                        </a:rPr>
                        <a:t>Type</a:t>
                      </a:r>
                      <a:endParaRPr lang="en-US" sz="16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3025" marR="501650">
                        <a:spcBef>
                          <a:spcPts val="320"/>
                        </a:spcBef>
                        <a:spcAft>
                          <a:spcPts val="0"/>
                        </a:spcAft>
                      </a:pPr>
                      <a:r>
                        <a:rPr lang="da-DK" sz="1200">
                          <a:effectLst/>
                        </a:rPr>
                        <a:t>Remarks</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3025" marR="560705">
                        <a:spcBef>
                          <a:spcPts val="320"/>
                        </a:spcBef>
                        <a:spcAft>
                          <a:spcPts val="0"/>
                        </a:spcAft>
                      </a:pPr>
                      <a:r>
                        <a:rPr lang="da-DK" sz="1200" dirty="0" err="1">
                          <a:effectLst/>
                        </a:rPr>
                        <a:t>Examples</a:t>
                      </a:r>
                      <a:endParaRPr lang="en-US" sz="16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69890132"/>
                  </a:ext>
                </a:extLst>
              </a:tr>
              <a:tr h="760095">
                <a:tc>
                  <a:txBody>
                    <a:bodyPr/>
                    <a:lstStyle/>
                    <a:p>
                      <a:pPr marL="73025">
                        <a:spcBef>
                          <a:spcPts val="365"/>
                        </a:spcBef>
                        <a:spcAft>
                          <a:spcPts val="0"/>
                        </a:spcAft>
                      </a:pPr>
                      <a:r>
                        <a:rPr lang="da-DK" sz="1200">
                          <a:effectLst/>
                        </a:rPr>
                        <a:t>Master</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1120" marR="90805">
                        <a:lnSpc>
                          <a:spcPct val="111000"/>
                        </a:lnSpc>
                        <a:spcBef>
                          <a:spcPts val="365"/>
                        </a:spcBef>
                        <a:spcAft>
                          <a:spcPts val="0"/>
                        </a:spcAft>
                      </a:pPr>
                      <a:r>
                        <a:rPr lang="da-DK" sz="1200" dirty="0" err="1">
                          <a:effectLst/>
                        </a:rPr>
                        <a:t>Table</a:t>
                      </a:r>
                      <a:r>
                        <a:rPr lang="da-DK" sz="1200" dirty="0">
                          <a:effectLst/>
                        </a:rPr>
                        <a:t> </a:t>
                      </a:r>
                      <a:r>
                        <a:rPr lang="da-DK" sz="1200" dirty="0" err="1">
                          <a:effectLst/>
                        </a:rPr>
                        <a:t>that</a:t>
                      </a:r>
                      <a:r>
                        <a:rPr lang="da-DK" sz="1200" dirty="0">
                          <a:effectLst/>
                        </a:rPr>
                        <a:t> </a:t>
                      </a:r>
                      <a:r>
                        <a:rPr lang="da-DK" sz="1200" dirty="0" err="1">
                          <a:effectLst/>
                        </a:rPr>
                        <a:t>contains</a:t>
                      </a:r>
                      <a:r>
                        <a:rPr lang="da-DK" sz="1200" dirty="0">
                          <a:effectLst/>
                        </a:rPr>
                        <a:t> information </a:t>
                      </a:r>
                      <a:r>
                        <a:rPr lang="da-DK" sz="1200" dirty="0" err="1">
                          <a:effectLst/>
                        </a:rPr>
                        <a:t>about</a:t>
                      </a:r>
                      <a:r>
                        <a:rPr lang="da-DK" sz="1200" dirty="0">
                          <a:effectLst/>
                        </a:rPr>
                        <a:t> the </a:t>
                      </a:r>
                      <a:r>
                        <a:rPr lang="da-DK" sz="1200" dirty="0" err="1">
                          <a:effectLst/>
                        </a:rPr>
                        <a:t>primary</a:t>
                      </a:r>
                      <a:r>
                        <a:rPr lang="da-DK" sz="1200" dirty="0">
                          <a:effectLst/>
                        </a:rPr>
                        <a:t> </a:t>
                      </a:r>
                      <a:r>
                        <a:rPr lang="da-DK" sz="1200" dirty="0" err="1">
                          <a:effectLst/>
                        </a:rPr>
                        <a:t>focus</a:t>
                      </a:r>
                      <a:r>
                        <a:rPr lang="da-DK" sz="1200" dirty="0">
                          <a:effectLst/>
                        </a:rPr>
                        <a:t> </a:t>
                      </a:r>
                      <a:r>
                        <a:rPr lang="da-DK" sz="1200" dirty="0" err="1">
                          <a:effectLst/>
                        </a:rPr>
                        <a:t>subject</a:t>
                      </a:r>
                      <a:r>
                        <a:rPr lang="da-DK" sz="1200" dirty="0">
                          <a:effectLst/>
                        </a:rPr>
                        <a:t> of an </a:t>
                      </a:r>
                      <a:r>
                        <a:rPr lang="da-DK" sz="1200" dirty="0" err="1">
                          <a:effectLst/>
                        </a:rPr>
                        <a:t>application</a:t>
                      </a:r>
                      <a:r>
                        <a:rPr lang="da-DK" sz="1200" dirty="0">
                          <a:effectLst/>
                        </a:rPr>
                        <a:t> </a:t>
                      </a:r>
                      <a:r>
                        <a:rPr lang="da-DK" sz="1200" dirty="0" err="1">
                          <a:effectLst/>
                        </a:rPr>
                        <a:t>area</a:t>
                      </a:r>
                      <a:r>
                        <a:rPr lang="da-DK" sz="1200" dirty="0">
                          <a:effectLst/>
                        </a:rPr>
                        <a:t>.</a:t>
                      </a:r>
                      <a:endParaRPr lang="en-US" sz="16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3025">
                        <a:spcBef>
                          <a:spcPts val="365"/>
                        </a:spcBef>
                        <a:spcAft>
                          <a:spcPts val="0"/>
                        </a:spcAft>
                      </a:pPr>
                      <a:r>
                        <a:rPr lang="da-DK" sz="1200" dirty="0">
                          <a:effectLst/>
                        </a:rPr>
                        <a:t>Customer, </a:t>
                      </a:r>
                      <a:r>
                        <a:rPr lang="da-DK" sz="1200" dirty="0" err="1">
                          <a:effectLst/>
                        </a:rPr>
                        <a:t>Vendor</a:t>
                      </a:r>
                      <a:r>
                        <a:rPr lang="da-DK" sz="1200" dirty="0">
                          <a:effectLst/>
                        </a:rPr>
                        <a:t>, Item</a:t>
                      </a:r>
                      <a:endParaRPr lang="en-US" sz="16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33128114"/>
                  </a:ext>
                </a:extLst>
              </a:tr>
              <a:tr h="932180">
                <a:tc>
                  <a:txBody>
                    <a:bodyPr/>
                    <a:lstStyle/>
                    <a:p>
                      <a:pPr marL="73025">
                        <a:spcBef>
                          <a:spcPts val="365"/>
                        </a:spcBef>
                        <a:spcAft>
                          <a:spcPts val="0"/>
                        </a:spcAft>
                      </a:pPr>
                      <a:r>
                        <a:rPr lang="da-DK" sz="1200">
                          <a:effectLst/>
                        </a:rPr>
                        <a:t>Supplemental</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1120" marR="90805">
                        <a:lnSpc>
                          <a:spcPct val="111000"/>
                        </a:lnSpc>
                        <a:spcBef>
                          <a:spcPts val="365"/>
                        </a:spcBef>
                        <a:spcAft>
                          <a:spcPts val="0"/>
                        </a:spcAft>
                      </a:pPr>
                      <a:r>
                        <a:rPr lang="da-DK" sz="1200" dirty="0" err="1">
                          <a:effectLst/>
                        </a:rPr>
                        <a:t>Table</a:t>
                      </a:r>
                      <a:r>
                        <a:rPr lang="da-DK" sz="1200" dirty="0">
                          <a:effectLst/>
                        </a:rPr>
                        <a:t> </a:t>
                      </a:r>
                      <a:r>
                        <a:rPr lang="da-DK" sz="1200" dirty="0" err="1">
                          <a:effectLst/>
                        </a:rPr>
                        <a:t>that</a:t>
                      </a:r>
                      <a:r>
                        <a:rPr lang="da-DK" sz="1200" dirty="0">
                          <a:effectLst/>
                        </a:rPr>
                        <a:t> </a:t>
                      </a:r>
                      <a:r>
                        <a:rPr lang="da-DK" sz="1200" dirty="0" err="1">
                          <a:effectLst/>
                        </a:rPr>
                        <a:t>contains</a:t>
                      </a:r>
                      <a:r>
                        <a:rPr lang="da-DK" sz="1200" dirty="0">
                          <a:effectLst/>
                        </a:rPr>
                        <a:t> information </a:t>
                      </a:r>
                      <a:r>
                        <a:rPr lang="da-DK" sz="1200" dirty="0" err="1">
                          <a:effectLst/>
                        </a:rPr>
                        <a:t>about</a:t>
                      </a:r>
                      <a:r>
                        <a:rPr lang="da-DK" sz="1200" dirty="0">
                          <a:effectLst/>
                        </a:rPr>
                        <a:t> a </a:t>
                      </a:r>
                      <a:r>
                        <a:rPr lang="da-DK" sz="1200" dirty="0" err="1">
                          <a:effectLst/>
                        </a:rPr>
                        <a:t>supplemental</a:t>
                      </a:r>
                      <a:r>
                        <a:rPr lang="da-DK" sz="1200" dirty="0">
                          <a:effectLst/>
                        </a:rPr>
                        <a:t> </a:t>
                      </a:r>
                      <a:r>
                        <a:rPr lang="da-DK" sz="1200" dirty="0" err="1">
                          <a:effectLst/>
                        </a:rPr>
                        <a:t>subject</a:t>
                      </a:r>
                      <a:r>
                        <a:rPr lang="da-DK" sz="1200" dirty="0">
                          <a:effectLst/>
                        </a:rPr>
                        <a:t> </a:t>
                      </a:r>
                      <a:r>
                        <a:rPr lang="da-DK" sz="1200" dirty="0" err="1">
                          <a:effectLst/>
                        </a:rPr>
                        <a:t>that</a:t>
                      </a:r>
                      <a:r>
                        <a:rPr lang="da-DK" sz="1200" dirty="0">
                          <a:effectLst/>
                        </a:rPr>
                        <a:t> is </a:t>
                      </a:r>
                      <a:r>
                        <a:rPr lang="da-DK" sz="1200" dirty="0" err="1">
                          <a:effectLst/>
                        </a:rPr>
                        <a:t>used</a:t>
                      </a:r>
                      <a:r>
                        <a:rPr lang="da-DK" sz="1200" dirty="0">
                          <a:effectLst/>
                        </a:rPr>
                        <a:t> in </a:t>
                      </a:r>
                      <a:r>
                        <a:rPr lang="da-DK" sz="1200" dirty="0" err="1">
                          <a:effectLst/>
                        </a:rPr>
                        <a:t>one</a:t>
                      </a:r>
                      <a:r>
                        <a:rPr lang="da-DK" sz="1200" dirty="0">
                          <a:effectLst/>
                        </a:rPr>
                        <a:t> or more </a:t>
                      </a:r>
                      <a:r>
                        <a:rPr lang="da-DK" sz="1200" dirty="0" err="1">
                          <a:effectLst/>
                        </a:rPr>
                        <a:t>application</a:t>
                      </a:r>
                      <a:r>
                        <a:rPr lang="da-DK" sz="1200" dirty="0">
                          <a:effectLst/>
                        </a:rPr>
                        <a:t> </a:t>
                      </a:r>
                      <a:r>
                        <a:rPr lang="da-DK" sz="1200" dirty="0" err="1">
                          <a:effectLst/>
                        </a:rPr>
                        <a:t>areas</a:t>
                      </a:r>
                      <a:r>
                        <a:rPr lang="da-DK" sz="1200" dirty="0">
                          <a:effectLst/>
                        </a:rPr>
                        <a:t>.</a:t>
                      </a:r>
                      <a:endParaRPr lang="en-US" sz="16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2390">
                        <a:spcBef>
                          <a:spcPts val="365"/>
                        </a:spcBef>
                        <a:spcAft>
                          <a:spcPts val="0"/>
                        </a:spcAft>
                      </a:pPr>
                      <a:r>
                        <a:rPr lang="da-DK" sz="1200" dirty="0">
                          <a:effectLst/>
                        </a:rPr>
                        <a:t>Language, </a:t>
                      </a:r>
                      <a:r>
                        <a:rPr lang="da-DK" sz="1200" dirty="0" err="1">
                          <a:effectLst/>
                        </a:rPr>
                        <a:t>Currency</a:t>
                      </a:r>
                      <a:endParaRPr lang="en-US" sz="16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95956564"/>
                  </a:ext>
                </a:extLst>
              </a:tr>
              <a:tr h="760095">
                <a:tc>
                  <a:txBody>
                    <a:bodyPr/>
                    <a:lstStyle/>
                    <a:p>
                      <a:pPr marL="73025">
                        <a:spcBef>
                          <a:spcPts val="365"/>
                        </a:spcBef>
                        <a:spcAft>
                          <a:spcPts val="0"/>
                        </a:spcAft>
                      </a:pPr>
                      <a:r>
                        <a:rPr lang="da-DK" sz="1200">
                          <a:effectLst/>
                        </a:rPr>
                        <a:t>Setup</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1120" marR="88265">
                        <a:lnSpc>
                          <a:spcPct val="111000"/>
                        </a:lnSpc>
                        <a:spcBef>
                          <a:spcPts val="365"/>
                        </a:spcBef>
                        <a:spcAft>
                          <a:spcPts val="0"/>
                        </a:spcAft>
                      </a:pPr>
                      <a:r>
                        <a:rPr lang="da-DK" sz="1200">
                          <a:effectLst/>
                        </a:rPr>
                        <a:t>Table that contains one record that holds general information about a application</a:t>
                      </a:r>
                      <a:r>
                        <a:rPr lang="da-DK" sz="1200" spc="-185">
                          <a:effectLst/>
                        </a:rPr>
                        <a:t> </a:t>
                      </a:r>
                      <a:r>
                        <a:rPr lang="da-DK" sz="1200">
                          <a:effectLst/>
                        </a:rPr>
                        <a:t>area.</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2390" marR="40640">
                        <a:lnSpc>
                          <a:spcPct val="110000"/>
                        </a:lnSpc>
                        <a:spcBef>
                          <a:spcPts val="365"/>
                        </a:spcBef>
                        <a:spcAft>
                          <a:spcPts val="0"/>
                        </a:spcAft>
                      </a:pPr>
                      <a:r>
                        <a:rPr lang="da-DK" sz="1200">
                          <a:effectLst/>
                        </a:rPr>
                        <a:t>General Ledger Setup, Sales &amp; Receivables Setup</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0824132"/>
                  </a:ext>
                </a:extLst>
              </a:tr>
              <a:tr h="760095">
                <a:tc>
                  <a:txBody>
                    <a:bodyPr/>
                    <a:lstStyle/>
                    <a:p>
                      <a:pPr marL="73025">
                        <a:spcBef>
                          <a:spcPts val="365"/>
                        </a:spcBef>
                        <a:spcAft>
                          <a:spcPts val="0"/>
                        </a:spcAft>
                      </a:pPr>
                      <a:r>
                        <a:rPr lang="da-DK" sz="1200">
                          <a:effectLst/>
                        </a:rPr>
                        <a:t>Register</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1120" marR="34290">
                        <a:lnSpc>
                          <a:spcPct val="111000"/>
                        </a:lnSpc>
                        <a:spcBef>
                          <a:spcPts val="365"/>
                        </a:spcBef>
                        <a:spcAft>
                          <a:spcPts val="0"/>
                        </a:spcAft>
                      </a:pPr>
                      <a:r>
                        <a:rPr lang="da-DK" sz="1200">
                          <a:effectLst/>
                        </a:rPr>
                        <a:t>Table that acts as a table of contents for its corresponding ledger table or tables.</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3025">
                        <a:spcBef>
                          <a:spcPts val="365"/>
                        </a:spcBef>
                        <a:spcAft>
                          <a:spcPts val="0"/>
                        </a:spcAft>
                      </a:pPr>
                      <a:r>
                        <a:rPr lang="da-DK" sz="1200" dirty="0">
                          <a:effectLst/>
                        </a:rPr>
                        <a:t>G/L Register, Item Register</a:t>
                      </a:r>
                      <a:endParaRPr lang="en-US" sz="16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1965259"/>
                  </a:ext>
                </a:extLst>
              </a:tr>
            </a:tbl>
          </a:graphicData>
        </a:graphic>
      </p:graphicFrame>
      <p:graphicFrame>
        <p:nvGraphicFramePr>
          <p:cNvPr id="11" name="Table 10">
            <a:extLst>
              <a:ext uri="{FF2B5EF4-FFF2-40B4-BE49-F238E27FC236}">
                <a16:creationId xmlns:a16="http://schemas.microsoft.com/office/drawing/2014/main" id="{F569E2A3-0DB5-419B-87BC-953C6C22475F}"/>
              </a:ext>
            </a:extLst>
          </p:cNvPr>
          <p:cNvGraphicFramePr>
            <a:graphicFrameLocks noGrp="1"/>
          </p:cNvGraphicFramePr>
          <p:nvPr>
            <p:extLst>
              <p:ext uri="{D42A27DB-BD31-4B8C-83A1-F6EECF244321}">
                <p14:modId xmlns:p14="http://schemas.microsoft.com/office/powerpoint/2010/main" val="3091035045"/>
              </p:ext>
            </p:extLst>
          </p:nvPr>
        </p:nvGraphicFramePr>
        <p:xfrm>
          <a:off x="6096000" y="1690688"/>
          <a:ext cx="4674870" cy="222250"/>
        </p:xfrm>
        <a:graphic>
          <a:graphicData uri="http://schemas.openxmlformats.org/drawingml/2006/table">
            <a:tbl>
              <a:tblPr firstRow="1" firstCol="1" bandRow="1">
                <a:tableStyleId>{5C22544A-7EE6-4342-B048-85BDC9FD1C3A}</a:tableStyleId>
              </a:tblPr>
              <a:tblGrid>
                <a:gridCol w="1558290">
                  <a:extLst>
                    <a:ext uri="{9D8B030D-6E8A-4147-A177-3AD203B41FA5}">
                      <a16:colId xmlns:a16="http://schemas.microsoft.com/office/drawing/2014/main" val="2644595050"/>
                    </a:ext>
                  </a:extLst>
                </a:gridCol>
                <a:gridCol w="1558290">
                  <a:extLst>
                    <a:ext uri="{9D8B030D-6E8A-4147-A177-3AD203B41FA5}">
                      <a16:colId xmlns:a16="http://schemas.microsoft.com/office/drawing/2014/main" val="1677667654"/>
                    </a:ext>
                  </a:extLst>
                </a:gridCol>
                <a:gridCol w="1558290">
                  <a:extLst>
                    <a:ext uri="{9D8B030D-6E8A-4147-A177-3AD203B41FA5}">
                      <a16:colId xmlns:a16="http://schemas.microsoft.com/office/drawing/2014/main" val="1860583393"/>
                    </a:ext>
                  </a:extLst>
                </a:gridCol>
              </a:tblGrid>
              <a:tr h="222250">
                <a:tc>
                  <a:txBody>
                    <a:bodyPr/>
                    <a:lstStyle/>
                    <a:p>
                      <a:pPr marL="73025" marR="436880">
                        <a:spcBef>
                          <a:spcPts val="320"/>
                        </a:spcBef>
                        <a:spcAft>
                          <a:spcPts val="0"/>
                        </a:spcAft>
                      </a:pPr>
                      <a:r>
                        <a:rPr lang="da-DK" sz="1200" dirty="0">
                          <a:effectLst/>
                        </a:rPr>
                        <a:t>Type</a:t>
                      </a:r>
                      <a:endParaRPr lang="en-US" sz="16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3025" marR="501650">
                        <a:spcBef>
                          <a:spcPts val="320"/>
                        </a:spcBef>
                        <a:spcAft>
                          <a:spcPts val="0"/>
                        </a:spcAft>
                      </a:pPr>
                      <a:r>
                        <a:rPr lang="da-DK" sz="1200">
                          <a:effectLst/>
                        </a:rPr>
                        <a:t>Remarks</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3025" marR="560705">
                        <a:spcBef>
                          <a:spcPts val="320"/>
                        </a:spcBef>
                        <a:spcAft>
                          <a:spcPts val="0"/>
                        </a:spcAft>
                      </a:pPr>
                      <a:r>
                        <a:rPr lang="da-DK" sz="1200" dirty="0" err="1">
                          <a:effectLst/>
                        </a:rPr>
                        <a:t>Examples</a:t>
                      </a:r>
                      <a:endParaRPr lang="en-US" sz="16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072005"/>
                  </a:ext>
                </a:extLst>
              </a:tr>
            </a:tbl>
          </a:graphicData>
        </a:graphic>
      </p:graphicFrame>
      <p:graphicFrame>
        <p:nvGraphicFramePr>
          <p:cNvPr id="12" name="Table 11">
            <a:extLst>
              <a:ext uri="{FF2B5EF4-FFF2-40B4-BE49-F238E27FC236}">
                <a16:creationId xmlns:a16="http://schemas.microsoft.com/office/drawing/2014/main" id="{025F5A95-4917-4640-8A71-9A3DEC75CE58}"/>
              </a:ext>
            </a:extLst>
          </p:cNvPr>
          <p:cNvGraphicFramePr>
            <a:graphicFrameLocks noGrp="1"/>
          </p:cNvGraphicFramePr>
          <p:nvPr>
            <p:extLst>
              <p:ext uri="{D42A27DB-BD31-4B8C-83A1-F6EECF244321}">
                <p14:modId xmlns:p14="http://schemas.microsoft.com/office/powerpoint/2010/main" val="3073666545"/>
              </p:ext>
            </p:extLst>
          </p:nvPr>
        </p:nvGraphicFramePr>
        <p:xfrm>
          <a:off x="6096000" y="1912938"/>
          <a:ext cx="4674870" cy="3009901"/>
        </p:xfrm>
        <a:graphic>
          <a:graphicData uri="http://schemas.openxmlformats.org/drawingml/2006/table">
            <a:tbl>
              <a:tblPr firstRow="1" firstCol="1" bandRow="1">
                <a:tableStyleId>{5C22544A-7EE6-4342-B048-85BDC9FD1C3A}</a:tableStyleId>
              </a:tblPr>
              <a:tblGrid>
                <a:gridCol w="1558290">
                  <a:extLst>
                    <a:ext uri="{9D8B030D-6E8A-4147-A177-3AD203B41FA5}">
                      <a16:colId xmlns:a16="http://schemas.microsoft.com/office/drawing/2014/main" val="3669499008"/>
                    </a:ext>
                  </a:extLst>
                </a:gridCol>
                <a:gridCol w="1558290">
                  <a:extLst>
                    <a:ext uri="{9D8B030D-6E8A-4147-A177-3AD203B41FA5}">
                      <a16:colId xmlns:a16="http://schemas.microsoft.com/office/drawing/2014/main" val="475871971"/>
                    </a:ext>
                  </a:extLst>
                </a:gridCol>
                <a:gridCol w="1558290">
                  <a:extLst>
                    <a:ext uri="{9D8B030D-6E8A-4147-A177-3AD203B41FA5}">
                      <a16:colId xmlns:a16="http://schemas.microsoft.com/office/drawing/2014/main" val="1988042929"/>
                    </a:ext>
                  </a:extLst>
                </a:gridCol>
              </a:tblGrid>
              <a:tr h="760095">
                <a:tc>
                  <a:txBody>
                    <a:bodyPr/>
                    <a:lstStyle/>
                    <a:p>
                      <a:pPr marL="73025">
                        <a:spcBef>
                          <a:spcPts val="365"/>
                        </a:spcBef>
                        <a:spcAft>
                          <a:spcPts val="0"/>
                        </a:spcAft>
                      </a:pPr>
                      <a:r>
                        <a:rPr lang="da-DK" sz="1200">
                          <a:effectLst/>
                        </a:rPr>
                        <a:t>Subsidiary</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1120" marR="83185" algn="l" defTabSz="914400" rtl="0" eaLnBrk="1" latinLnBrk="0" hangingPunct="1">
                        <a:lnSpc>
                          <a:spcPct val="111000"/>
                        </a:lnSpc>
                        <a:spcBef>
                          <a:spcPts val="365"/>
                        </a:spcBef>
                        <a:spcAft>
                          <a:spcPts val="0"/>
                        </a:spcAft>
                      </a:pPr>
                      <a:r>
                        <a:rPr lang="da-DK" sz="1200" kern="1200" dirty="0" err="1">
                          <a:solidFill>
                            <a:schemeClr val="dk1"/>
                          </a:solidFill>
                          <a:effectLst/>
                          <a:latin typeface="+mn-lt"/>
                          <a:ea typeface="+mn-ea"/>
                          <a:cs typeface="+mn-cs"/>
                        </a:rPr>
                        <a:t>Table</a:t>
                      </a:r>
                      <a:r>
                        <a:rPr lang="da-DK" sz="1200" kern="1200" dirty="0">
                          <a:solidFill>
                            <a:schemeClr val="dk1"/>
                          </a:solidFill>
                          <a:effectLst/>
                          <a:latin typeface="+mn-lt"/>
                          <a:ea typeface="+mn-ea"/>
                          <a:cs typeface="+mn-cs"/>
                        </a:rPr>
                        <a:t> </a:t>
                      </a:r>
                      <a:r>
                        <a:rPr lang="da-DK" sz="1200" kern="1200" dirty="0" err="1">
                          <a:solidFill>
                            <a:schemeClr val="dk1"/>
                          </a:solidFill>
                          <a:effectLst/>
                          <a:latin typeface="+mn-lt"/>
                          <a:ea typeface="+mn-ea"/>
                          <a:cs typeface="+mn-cs"/>
                        </a:rPr>
                        <a:t>that</a:t>
                      </a:r>
                      <a:r>
                        <a:rPr lang="da-DK" sz="1200" kern="1200" dirty="0">
                          <a:solidFill>
                            <a:schemeClr val="dk1"/>
                          </a:solidFill>
                          <a:effectLst/>
                          <a:latin typeface="+mn-lt"/>
                          <a:ea typeface="+mn-ea"/>
                          <a:cs typeface="+mn-cs"/>
                        </a:rPr>
                        <a:t> </a:t>
                      </a:r>
                      <a:r>
                        <a:rPr lang="da-DK" sz="1200" kern="1200" dirty="0" err="1">
                          <a:solidFill>
                            <a:schemeClr val="dk1"/>
                          </a:solidFill>
                          <a:effectLst/>
                          <a:latin typeface="+mn-lt"/>
                          <a:ea typeface="+mn-ea"/>
                          <a:cs typeface="+mn-cs"/>
                        </a:rPr>
                        <a:t>contains</a:t>
                      </a:r>
                      <a:r>
                        <a:rPr lang="da-DK" sz="1200" kern="1200" dirty="0">
                          <a:solidFill>
                            <a:schemeClr val="dk1"/>
                          </a:solidFill>
                          <a:effectLst/>
                          <a:latin typeface="+mn-lt"/>
                          <a:ea typeface="+mn-ea"/>
                          <a:cs typeface="+mn-cs"/>
                        </a:rPr>
                        <a:t> </a:t>
                      </a:r>
                      <a:r>
                        <a:rPr lang="da-DK" sz="1200" kern="1200" dirty="0" err="1">
                          <a:solidFill>
                            <a:schemeClr val="dk1"/>
                          </a:solidFill>
                          <a:effectLst/>
                          <a:latin typeface="+mn-lt"/>
                          <a:ea typeface="+mn-ea"/>
                          <a:cs typeface="+mn-cs"/>
                        </a:rPr>
                        <a:t>additional</a:t>
                      </a:r>
                      <a:r>
                        <a:rPr lang="da-DK" sz="1200" kern="1200" dirty="0">
                          <a:solidFill>
                            <a:schemeClr val="dk1"/>
                          </a:solidFill>
                          <a:effectLst/>
                          <a:latin typeface="+mn-lt"/>
                          <a:ea typeface="+mn-ea"/>
                          <a:cs typeface="+mn-cs"/>
                        </a:rPr>
                        <a:t> information </a:t>
                      </a:r>
                      <a:r>
                        <a:rPr lang="da-DK" sz="1200" kern="1200" dirty="0" err="1">
                          <a:solidFill>
                            <a:schemeClr val="dk1"/>
                          </a:solidFill>
                          <a:effectLst/>
                          <a:latin typeface="+mn-lt"/>
                          <a:ea typeface="+mn-ea"/>
                          <a:cs typeface="+mn-cs"/>
                        </a:rPr>
                        <a:t>about</a:t>
                      </a:r>
                      <a:r>
                        <a:rPr lang="da-DK" sz="1200" kern="1200" dirty="0">
                          <a:solidFill>
                            <a:schemeClr val="dk1"/>
                          </a:solidFill>
                          <a:effectLst/>
                          <a:latin typeface="+mn-lt"/>
                          <a:ea typeface="+mn-ea"/>
                          <a:cs typeface="+mn-cs"/>
                        </a:rPr>
                        <a:t> a master </a:t>
                      </a:r>
                      <a:r>
                        <a:rPr lang="da-DK" sz="1200" kern="1200" dirty="0" err="1">
                          <a:solidFill>
                            <a:schemeClr val="dk1"/>
                          </a:solidFill>
                          <a:effectLst/>
                          <a:latin typeface="+mn-lt"/>
                          <a:ea typeface="+mn-ea"/>
                          <a:cs typeface="+mn-cs"/>
                        </a:rPr>
                        <a:t>table</a:t>
                      </a:r>
                      <a:r>
                        <a:rPr lang="da-DK" sz="1200" kern="1200" dirty="0">
                          <a:solidFill>
                            <a:schemeClr val="dk1"/>
                          </a:solidFill>
                          <a:effectLst/>
                          <a:latin typeface="+mn-lt"/>
                          <a:ea typeface="+mn-ea"/>
                          <a:cs typeface="+mn-cs"/>
                        </a:rPr>
                        <a:t> or a </a:t>
                      </a:r>
                      <a:r>
                        <a:rPr lang="da-DK" sz="1200" kern="1200" dirty="0" err="1">
                          <a:solidFill>
                            <a:schemeClr val="dk1"/>
                          </a:solidFill>
                          <a:effectLst/>
                          <a:latin typeface="+mn-lt"/>
                          <a:ea typeface="+mn-ea"/>
                          <a:cs typeface="+mn-cs"/>
                        </a:rPr>
                        <a:t>supplemental</a:t>
                      </a:r>
                      <a:r>
                        <a:rPr lang="da-DK" sz="1200" kern="1200" dirty="0">
                          <a:solidFill>
                            <a:schemeClr val="dk1"/>
                          </a:solidFill>
                          <a:effectLst/>
                          <a:latin typeface="+mn-lt"/>
                          <a:ea typeface="+mn-ea"/>
                          <a:cs typeface="+mn-cs"/>
                        </a:rPr>
                        <a:t> </a:t>
                      </a:r>
                      <a:r>
                        <a:rPr lang="da-DK" sz="1200" kern="1200" dirty="0" err="1">
                          <a:solidFill>
                            <a:schemeClr val="dk1"/>
                          </a:solidFill>
                          <a:effectLst/>
                          <a:latin typeface="+mn-lt"/>
                          <a:ea typeface="+mn-ea"/>
                          <a:cs typeface="+mn-cs"/>
                        </a:rPr>
                        <a:t>table</a:t>
                      </a:r>
                      <a:r>
                        <a:rPr lang="da-DK" sz="1200" kern="1200" dirty="0">
                          <a:solidFill>
                            <a:schemeClr val="dk1"/>
                          </a:solidFill>
                          <a:effectLst/>
                          <a:latin typeface="+mn-lt"/>
                          <a:ea typeface="+mn-ea"/>
                          <a:cs typeface="+mn-cs"/>
                        </a:rPr>
                        <a:t>.</a:t>
                      </a:r>
                      <a:endParaRPr lang="en-US" sz="1200" kern="1200" dirty="0">
                        <a:solidFill>
                          <a:schemeClr val="dk1"/>
                        </a:solidFill>
                        <a:effectLst/>
                        <a:latin typeface="+mn-lt"/>
                        <a:ea typeface="+mn-ea"/>
                        <a:cs typeface="+mn-cs"/>
                      </a:endParaRPr>
                    </a:p>
                  </a:txBody>
                  <a:tcPr marL="68580" marR="68580" marT="0" marB="0">
                    <a:solidFill>
                      <a:schemeClr val="accent3">
                        <a:lumMod val="20000"/>
                        <a:lumOff val="80000"/>
                      </a:schemeClr>
                    </a:solidFill>
                  </a:tcPr>
                </a:tc>
                <a:tc>
                  <a:txBody>
                    <a:bodyPr/>
                    <a:lstStyle/>
                    <a:p>
                      <a:pPr marL="71120" marR="83185" algn="l" defTabSz="914400" rtl="0" eaLnBrk="1" latinLnBrk="0" hangingPunct="1">
                        <a:lnSpc>
                          <a:spcPct val="111000"/>
                        </a:lnSpc>
                        <a:spcBef>
                          <a:spcPts val="365"/>
                        </a:spcBef>
                        <a:spcAft>
                          <a:spcPts val="0"/>
                        </a:spcAft>
                      </a:pPr>
                      <a:r>
                        <a:rPr lang="da-DK" sz="1200" kern="1200" dirty="0">
                          <a:solidFill>
                            <a:schemeClr val="dk1"/>
                          </a:solidFill>
                          <a:effectLst/>
                          <a:latin typeface="+mn-lt"/>
                          <a:ea typeface="+mn-ea"/>
                          <a:cs typeface="+mn-cs"/>
                        </a:rPr>
                        <a:t>Item </a:t>
                      </a:r>
                      <a:r>
                        <a:rPr lang="da-DK" sz="1200" kern="1200" dirty="0" err="1">
                          <a:solidFill>
                            <a:schemeClr val="dk1"/>
                          </a:solidFill>
                          <a:effectLst/>
                          <a:latin typeface="+mn-lt"/>
                          <a:ea typeface="+mn-ea"/>
                          <a:cs typeface="+mn-cs"/>
                        </a:rPr>
                        <a:t>Vendor</a:t>
                      </a:r>
                      <a:r>
                        <a:rPr lang="da-DK" sz="1200" kern="1200" dirty="0">
                          <a:solidFill>
                            <a:schemeClr val="dk1"/>
                          </a:solidFill>
                          <a:effectLst/>
                          <a:latin typeface="+mn-lt"/>
                          <a:ea typeface="+mn-ea"/>
                          <a:cs typeface="+mn-cs"/>
                        </a:rPr>
                        <a:t>, FA </a:t>
                      </a:r>
                      <a:r>
                        <a:rPr lang="da-DK" sz="1200" kern="1200" dirty="0" err="1">
                          <a:solidFill>
                            <a:schemeClr val="dk1"/>
                          </a:solidFill>
                          <a:effectLst/>
                          <a:latin typeface="+mn-lt"/>
                          <a:ea typeface="+mn-ea"/>
                          <a:cs typeface="+mn-cs"/>
                        </a:rPr>
                        <a:t>Depreciation</a:t>
                      </a:r>
                      <a:r>
                        <a:rPr lang="da-DK" sz="1200" kern="1200" dirty="0">
                          <a:solidFill>
                            <a:schemeClr val="dk1"/>
                          </a:solidFill>
                          <a:effectLst/>
                          <a:latin typeface="+mn-lt"/>
                          <a:ea typeface="+mn-ea"/>
                          <a:cs typeface="+mn-cs"/>
                        </a:rPr>
                        <a:t> Book</a:t>
                      </a:r>
                      <a:endParaRPr lang="en-US" sz="1200" kern="1200" dirty="0">
                        <a:solidFill>
                          <a:schemeClr val="dk1"/>
                        </a:solidFill>
                        <a:effectLst/>
                        <a:latin typeface="+mn-lt"/>
                        <a:ea typeface="+mn-ea"/>
                        <a:cs typeface="+mn-cs"/>
                      </a:endParaRPr>
                    </a:p>
                  </a:txBody>
                  <a:tcPr marL="68580" marR="68580" marT="0" marB="0">
                    <a:solidFill>
                      <a:schemeClr val="accent3">
                        <a:lumMod val="20000"/>
                        <a:lumOff val="80000"/>
                      </a:schemeClr>
                    </a:solidFill>
                  </a:tcPr>
                </a:tc>
                <a:extLst>
                  <a:ext uri="{0D108BD9-81ED-4DB2-BD59-A6C34878D82A}">
                    <a16:rowId xmlns:a16="http://schemas.microsoft.com/office/drawing/2014/main" val="3093782894"/>
                  </a:ext>
                </a:extLst>
              </a:tr>
              <a:tr h="932180">
                <a:tc>
                  <a:txBody>
                    <a:bodyPr/>
                    <a:lstStyle/>
                    <a:p>
                      <a:pPr marL="73025">
                        <a:spcBef>
                          <a:spcPts val="365"/>
                        </a:spcBef>
                        <a:spcAft>
                          <a:spcPts val="0"/>
                        </a:spcAft>
                      </a:pPr>
                      <a:r>
                        <a:rPr lang="da-DK" sz="1200">
                          <a:effectLst/>
                        </a:rPr>
                        <a:t>Ledger</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1120" marR="90805">
                        <a:lnSpc>
                          <a:spcPct val="111000"/>
                        </a:lnSpc>
                        <a:spcBef>
                          <a:spcPts val="365"/>
                        </a:spcBef>
                        <a:spcAft>
                          <a:spcPts val="0"/>
                        </a:spcAft>
                      </a:pPr>
                      <a:r>
                        <a:rPr lang="da-DK" sz="1200">
                          <a:effectLst/>
                        </a:rPr>
                        <a:t>Table that contains the posted transactional information that is the primary focus of its application area.</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3025" marR="304800">
                        <a:lnSpc>
                          <a:spcPct val="111000"/>
                        </a:lnSpc>
                        <a:spcBef>
                          <a:spcPts val="365"/>
                        </a:spcBef>
                        <a:spcAft>
                          <a:spcPts val="0"/>
                        </a:spcAft>
                      </a:pPr>
                      <a:r>
                        <a:rPr lang="da-DK" sz="1200">
                          <a:effectLst/>
                        </a:rPr>
                        <a:t>Cust.</a:t>
                      </a:r>
                      <a:r>
                        <a:rPr lang="da-DK" sz="1200" spc="-170">
                          <a:effectLst/>
                        </a:rPr>
                        <a:t> </a:t>
                      </a:r>
                      <a:r>
                        <a:rPr lang="da-DK" sz="1200">
                          <a:effectLst/>
                        </a:rPr>
                        <a:t>Ledger</a:t>
                      </a:r>
                      <a:r>
                        <a:rPr lang="da-DK" sz="1200" spc="-170">
                          <a:effectLst/>
                        </a:rPr>
                        <a:t> </a:t>
                      </a:r>
                      <a:r>
                        <a:rPr lang="da-DK" sz="1200">
                          <a:effectLst/>
                        </a:rPr>
                        <a:t>Entry,</a:t>
                      </a:r>
                      <a:r>
                        <a:rPr lang="da-DK" sz="1200" spc="-170">
                          <a:effectLst/>
                        </a:rPr>
                        <a:t> </a:t>
                      </a:r>
                      <a:r>
                        <a:rPr lang="da-DK" sz="1200">
                          <a:effectLst/>
                        </a:rPr>
                        <a:t>Item Ledger</a:t>
                      </a:r>
                      <a:r>
                        <a:rPr lang="da-DK" sz="1200" spc="-45">
                          <a:effectLst/>
                        </a:rPr>
                        <a:t> </a:t>
                      </a:r>
                      <a:r>
                        <a:rPr lang="da-DK" sz="1200">
                          <a:effectLst/>
                        </a:rPr>
                        <a:t>Entry</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9436994"/>
                  </a:ext>
                </a:extLst>
              </a:tr>
              <a:tr h="589280">
                <a:tc>
                  <a:txBody>
                    <a:bodyPr/>
                    <a:lstStyle/>
                    <a:p>
                      <a:pPr marL="73025">
                        <a:spcBef>
                          <a:spcPts val="365"/>
                        </a:spcBef>
                        <a:spcAft>
                          <a:spcPts val="0"/>
                        </a:spcAft>
                      </a:pPr>
                      <a:r>
                        <a:rPr lang="da-DK" sz="1200" dirty="0">
                          <a:effectLst/>
                        </a:rPr>
                        <a:t>Journal</a:t>
                      </a:r>
                      <a:endParaRPr lang="en-US" sz="16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1120" marR="83185">
                        <a:lnSpc>
                          <a:spcPct val="111000"/>
                        </a:lnSpc>
                        <a:spcBef>
                          <a:spcPts val="365"/>
                        </a:spcBef>
                        <a:spcAft>
                          <a:spcPts val="0"/>
                        </a:spcAft>
                      </a:pPr>
                      <a:r>
                        <a:rPr lang="da-DK" sz="1200">
                          <a:effectLst/>
                        </a:rPr>
                        <a:t>Primary table that</a:t>
                      </a:r>
                      <a:r>
                        <a:rPr lang="da-DK" sz="1200" spc="-190">
                          <a:effectLst/>
                        </a:rPr>
                        <a:t> </a:t>
                      </a:r>
                      <a:r>
                        <a:rPr lang="da-DK" sz="1200">
                          <a:effectLst/>
                        </a:rPr>
                        <a:t>allows you to enter</a:t>
                      </a:r>
                      <a:r>
                        <a:rPr lang="da-DK" sz="1200" spc="-230">
                          <a:effectLst/>
                        </a:rPr>
                        <a:t> </a:t>
                      </a:r>
                      <a:r>
                        <a:rPr lang="da-DK" sz="1200">
                          <a:effectLst/>
                        </a:rPr>
                        <a:t>transactions for an application</a:t>
                      </a:r>
                      <a:r>
                        <a:rPr lang="da-DK" sz="1200" spc="-155">
                          <a:effectLst/>
                        </a:rPr>
                        <a:t> </a:t>
                      </a:r>
                      <a:r>
                        <a:rPr lang="da-DK" sz="1200">
                          <a:effectLst/>
                        </a:rPr>
                        <a:t>area.</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3025" marR="329565">
                        <a:lnSpc>
                          <a:spcPct val="110000"/>
                        </a:lnSpc>
                        <a:spcBef>
                          <a:spcPts val="365"/>
                        </a:spcBef>
                        <a:spcAft>
                          <a:spcPts val="0"/>
                        </a:spcAft>
                      </a:pPr>
                      <a:r>
                        <a:rPr lang="da-DK" sz="1200" dirty="0">
                          <a:effectLst/>
                        </a:rPr>
                        <a:t>Purchase Journal, Item Journal</a:t>
                      </a:r>
                      <a:endParaRPr lang="en-US" sz="16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1802592154"/>
                  </a:ext>
                </a:extLst>
              </a:tr>
            </a:tbl>
          </a:graphicData>
        </a:graphic>
      </p:graphicFrame>
    </p:spTree>
    <p:extLst>
      <p:ext uri="{BB962C8B-B14F-4D97-AF65-F5344CB8AC3E}">
        <p14:creationId xmlns:p14="http://schemas.microsoft.com/office/powerpoint/2010/main" val="41190828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94603-CCF7-4135-B6A8-3D69C0F329D0}"/>
              </a:ext>
            </a:extLst>
          </p:cNvPr>
          <p:cNvSpPr>
            <a:spLocks noGrp="1"/>
          </p:cNvSpPr>
          <p:nvPr>
            <p:ph type="title"/>
          </p:nvPr>
        </p:nvSpPr>
        <p:spPr/>
        <p:txBody>
          <a:bodyPr/>
          <a:lstStyle/>
          <a:p>
            <a:r>
              <a:rPr lang="en-US" dirty="0"/>
              <a:t>Data Model Diagram</a:t>
            </a:r>
          </a:p>
        </p:txBody>
      </p:sp>
      <p:pic>
        <p:nvPicPr>
          <p:cNvPr id="4" name="Picture 3">
            <a:extLst>
              <a:ext uri="{FF2B5EF4-FFF2-40B4-BE49-F238E27FC236}">
                <a16:creationId xmlns:a16="http://schemas.microsoft.com/office/drawing/2014/main" id="{F923D9FF-0E8F-4EAC-9272-653B80431499}"/>
              </a:ext>
            </a:extLst>
          </p:cNvPr>
          <p:cNvPicPr/>
          <p:nvPr/>
        </p:nvPicPr>
        <p:blipFill>
          <a:blip r:embed="rId2"/>
          <a:stretch>
            <a:fillRect/>
          </a:stretch>
        </p:blipFill>
        <p:spPr>
          <a:xfrm>
            <a:off x="2728645" y="1581150"/>
            <a:ext cx="6734709" cy="4911725"/>
          </a:xfrm>
          <a:prstGeom prst="rect">
            <a:avLst/>
          </a:prstGeom>
        </p:spPr>
      </p:pic>
    </p:spTree>
    <p:extLst>
      <p:ext uri="{BB962C8B-B14F-4D97-AF65-F5344CB8AC3E}">
        <p14:creationId xmlns:p14="http://schemas.microsoft.com/office/powerpoint/2010/main" val="2990445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E3F01-43E8-4281-B7EB-A1944D386ABA}"/>
              </a:ext>
            </a:extLst>
          </p:cNvPr>
          <p:cNvSpPr>
            <a:spLocks noGrp="1"/>
          </p:cNvSpPr>
          <p:nvPr>
            <p:ph type="title"/>
          </p:nvPr>
        </p:nvSpPr>
        <p:spPr/>
        <p:txBody>
          <a:bodyPr/>
          <a:lstStyle/>
          <a:p>
            <a:r>
              <a:rPr lang="en-US" dirty="0"/>
              <a:t>Journal Posting</a:t>
            </a:r>
          </a:p>
        </p:txBody>
      </p:sp>
      <p:pic>
        <p:nvPicPr>
          <p:cNvPr id="4" name="Picture 3">
            <a:extLst>
              <a:ext uri="{FF2B5EF4-FFF2-40B4-BE49-F238E27FC236}">
                <a16:creationId xmlns:a16="http://schemas.microsoft.com/office/drawing/2014/main" id="{A5E17DB0-AB82-434C-97AD-D2BA2741E515}"/>
              </a:ext>
            </a:extLst>
          </p:cNvPr>
          <p:cNvPicPr/>
          <p:nvPr/>
        </p:nvPicPr>
        <p:blipFill>
          <a:blip r:embed="rId2"/>
          <a:stretch>
            <a:fillRect/>
          </a:stretch>
        </p:blipFill>
        <p:spPr>
          <a:xfrm>
            <a:off x="1126273" y="1559899"/>
            <a:ext cx="9444385" cy="4417155"/>
          </a:xfrm>
          <a:prstGeom prst="rect">
            <a:avLst/>
          </a:prstGeom>
        </p:spPr>
      </p:pic>
    </p:spTree>
    <p:extLst>
      <p:ext uri="{BB962C8B-B14F-4D97-AF65-F5344CB8AC3E}">
        <p14:creationId xmlns:p14="http://schemas.microsoft.com/office/powerpoint/2010/main" val="1206308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99E68-9601-4B9F-A5B2-731BFC06A694}"/>
              </a:ext>
            </a:extLst>
          </p:cNvPr>
          <p:cNvSpPr>
            <a:spLocks noGrp="1"/>
          </p:cNvSpPr>
          <p:nvPr>
            <p:ph type="title"/>
          </p:nvPr>
        </p:nvSpPr>
        <p:spPr/>
        <p:txBody>
          <a:bodyPr/>
          <a:lstStyle/>
          <a:p>
            <a:r>
              <a:rPr lang="en-US" dirty="0"/>
              <a:t>Document Posting</a:t>
            </a:r>
          </a:p>
        </p:txBody>
      </p:sp>
      <p:pic>
        <p:nvPicPr>
          <p:cNvPr id="4" name="Picture 3">
            <a:extLst>
              <a:ext uri="{FF2B5EF4-FFF2-40B4-BE49-F238E27FC236}">
                <a16:creationId xmlns:a16="http://schemas.microsoft.com/office/drawing/2014/main" id="{E7E0CF7C-B701-4A8B-8939-D878024B65A2}"/>
              </a:ext>
            </a:extLst>
          </p:cNvPr>
          <p:cNvPicPr/>
          <p:nvPr/>
        </p:nvPicPr>
        <p:blipFill>
          <a:blip r:embed="rId2"/>
          <a:stretch>
            <a:fillRect/>
          </a:stretch>
        </p:blipFill>
        <p:spPr>
          <a:xfrm>
            <a:off x="1547421" y="1690688"/>
            <a:ext cx="9097157" cy="4420180"/>
          </a:xfrm>
          <a:prstGeom prst="rect">
            <a:avLst/>
          </a:prstGeom>
        </p:spPr>
      </p:pic>
    </p:spTree>
    <p:extLst>
      <p:ext uri="{BB962C8B-B14F-4D97-AF65-F5344CB8AC3E}">
        <p14:creationId xmlns:p14="http://schemas.microsoft.com/office/powerpoint/2010/main" val="1550132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0D060-9FBA-4B74-AB5E-741CA2562BBD}"/>
              </a:ext>
            </a:extLst>
          </p:cNvPr>
          <p:cNvSpPr>
            <a:spLocks noGrp="1"/>
          </p:cNvSpPr>
          <p:nvPr>
            <p:ph type="title"/>
          </p:nvPr>
        </p:nvSpPr>
        <p:spPr>
          <a:xfrm>
            <a:off x="838200" y="159796"/>
            <a:ext cx="10515600" cy="1325563"/>
          </a:xfrm>
        </p:spPr>
        <p:txBody>
          <a:bodyPr/>
          <a:lstStyle/>
          <a:p>
            <a:r>
              <a:rPr lang="en-US" dirty="0" err="1"/>
              <a:t>FilterGroup</a:t>
            </a:r>
            <a:endParaRPr lang="en-US" dirty="0"/>
          </a:p>
        </p:txBody>
      </p:sp>
      <p:graphicFrame>
        <p:nvGraphicFramePr>
          <p:cNvPr id="4" name="Table 3">
            <a:extLst>
              <a:ext uri="{FF2B5EF4-FFF2-40B4-BE49-F238E27FC236}">
                <a16:creationId xmlns:a16="http://schemas.microsoft.com/office/drawing/2014/main" id="{82AB1C4D-AE77-42EB-B367-0FC31B63733F}"/>
              </a:ext>
            </a:extLst>
          </p:cNvPr>
          <p:cNvGraphicFramePr>
            <a:graphicFrameLocks noGrp="1"/>
          </p:cNvGraphicFramePr>
          <p:nvPr>
            <p:extLst>
              <p:ext uri="{D42A27DB-BD31-4B8C-83A1-F6EECF244321}">
                <p14:modId xmlns:p14="http://schemas.microsoft.com/office/powerpoint/2010/main" val="1990975275"/>
              </p:ext>
            </p:extLst>
          </p:nvPr>
        </p:nvGraphicFramePr>
        <p:xfrm>
          <a:off x="840059" y="1320246"/>
          <a:ext cx="4787733" cy="5377958"/>
        </p:xfrm>
        <a:graphic>
          <a:graphicData uri="http://schemas.openxmlformats.org/drawingml/2006/table">
            <a:tbl>
              <a:tblPr firstRow="1" firstCol="1" bandRow="1">
                <a:tableStyleId>{5C22544A-7EE6-4342-B048-85BDC9FD1C3A}</a:tableStyleId>
              </a:tblPr>
              <a:tblGrid>
                <a:gridCol w="944136">
                  <a:extLst>
                    <a:ext uri="{9D8B030D-6E8A-4147-A177-3AD203B41FA5}">
                      <a16:colId xmlns:a16="http://schemas.microsoft.com/office/drawing/2014/main" val="2532183024"/>
                    </a:ext>
                  </a:extLst>
                </a:gridCol>
                <a:gridCol w="836342">
                  <a:extLst>
                    <a:ext uri="{9D8B030D-6E8A-4147-A177-3AD203B41FA5}">
                      <a16:colId xmlns:a16="http://schemas.microsoft.com/office/drawing/2014/main" val="1995678647"/>
                    </a:ext>
                  </a:extLst>
                </a:gridCol>
                <a:gridCol w="3007255">
                  <a:extLst>
                    <a:ext uri="{9D8B030D-6E8A-4147-A177-3AD203B41FA5}">
                      <a16:colId xmlns:a16="http://schemas.microsoft.com/office/drawing/2014/main" val="1297695006"/>
                    </a:ext>
                  </a:extLst>
                </a:gridCol>
              </a:tblGrid>
              <a:tr h="350297">
                <a:tc>
                  <a:txBody>
                    <a:bodyPr/>
                    <a:lstStyle/>
                    <a:p>
                      <a:pPr algn="r">
                        <a:lnSpc>
                          <a:spcPts val="1350"/>
                        </a:lnSpc>
                        <a:spcAft>
                          <a:spcPts val="0"/>
                        </a:spcAft>
                      </a:pPr>
                      <a:r>
                        <a:rPr lang="en-US" sz="1600">
                          <a:effectLst/>
                        </a:rPr>
                        <a:t>Number</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tc>
                  <a:txBody>
                    <a:bodyPr/>
                    <a:lstStyle/>
                    <a:p>
                      <a:pPr algn="r">
                        <a:lnSpc>
                          <a:spcPts val="1350"/>
                        </a:lnSpc>
                        <a:spcAft>
                          <a:spcPts val="0"/>
                        </a:spcAft>
                      </a:pPr>
                      <a:r>
                        <a:rPr lang="en-US" sz="1600">
                          <a:effectLst/>
                        </a:rPr>
                        <a:t>Name</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tc>
                  <a:txBody>
                    <a:bodyPr/>
                    <a:lstStyle/>
                    <a:p>
                      <a:pPr algn="r">
                        <a:lnSpc>
                          <a:spcPts val="1350"/>
                        </a:lnSpc>
                        <a:spcAft>
                          <a:spcPts val="0"/>
                        </a:spcAft>
                      </a:pPr>
                      <a:r>
                        <a:rPr lang="en-US" sz="1600">
                          <a:effectLst/>
                        </a:rPr>
                        <a:t>Description</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extLst>
                  <a:ext uri="{0D108BD9-81ED-4DB2-BD59-A6C34878D82A}">
                    <a16:rowId xmlns:a16="http://schemas.microsoft.com/office/drawing/2014/main" val="152810683"/>
                  </a:ext>
                </a:extLst>
              </a:tr>
              <a:tr h="518107">
                <a:tc>
                  <a:txBody>
                    <a:bodyPr/>
                    <a:lstStyle/>
                    <a:p>
                      <a:pPr algn="l">
                        <a:lnSpc>
                          <a:spcPts val="1350"/>
                        </a:lnSpc>
                        <a:spcAft>
                          <a:spcPts val="0"/>
                        </a:spcAft>
                      </a:pPr>
                      <a:r>
                        <a:rPr lang="en-US" sz="1400" dirty="0">
                          <a:effectLst/>
                        </a:rPr>
                        <a:t>-1</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tc>
                  <a:txBody>
                    <a:bodyPr/>
                    <a:lstStyle/>
                    <a:p>
                      <a:pPr algn="l">
                        <a:lnSpc>
                          <a:spcPts val="1350"/>
                        </a:lnSpc>
                        <a:spcAft>
                          <a:spcPts val="0"/>
                        </a:spcAft>
                      </a:pPr>
                      <a:r>
                        <a:rPr lang="en-US" sz="1400">
                          <a:effectLst/>
                        </a:rPr>
                        <a:t>Cross-column</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tc>
                  <a:txBody>
                    <a:bodyPr/>
                    <a:lstStyle/>
                    <a:p>
                      <a:pPr algn="l">
                        <a:lnSpc>
                          <a:spcPts val="1350"/>
                        </a:lnSpc>
                        <a:spcAft>
                          <a:spcPts val="0"/>
                        </a:spcAft>
                      </a:pPr>
                      <a:r>
                        <a:rPr lang="en-US" sz="1400" dirty="0">
                          <a:effectLst/>
                        </a:rPr>
                        <a:t>Used to support the cross-column search.</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extLst>
                  <a:ext uri="{0D108BD9-81ED-4DB2-BD59-A6C34878D82A}">
                    <a16:rowId xmlns:a16="http://schemas.microsoft.com/office/drawing/2014/main" val="909141395"/>
                  </a:ext>
                </a:extLst>
              </a:tr>
              <a:tr h="868621">
                <a:tc>
                  <a:txBody>
                    <a:bodyPr/>
                    <a:lstStyle/>
                    <a:p>
                      <a:pPr algn="l">
                        <a:lnSpc>
                          <a:spcPts val="1350"/>
                        </a:lnSpc>
                        <a:spcAft>
                          <a:spcPts val="0"/>
                        </a:spcAft>
                      </a:pPr>
                      <a:r>
                        <a:rPr lang="en-US" sz="1400" dirty="0">
                          <a:effectLst/>
                        </a:rPr>
                        <a:t>0</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tc>
                  <a:txBody>
                    <a:bodyPr/>
                    <a:lstStyle/>
                    <a:p>
                      <a:pPr algn="l">
                        <a:lnSpc>
                          <a:spcPts val="1350"/>
                        </a:lnSpc>
                        <a:spcAft>
                          <a:spcPts val="0"/>
                        </a:spcAft>
                      </a:pPr>
                      <a:r>
                        <a:rPr lang="en-US" sz="1400" dirty="0">
                          <a:effectLst/>
                        </a:rPr>
                        <a:t>Std</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tc>
                  <a:txBody>
                    <a:bodyPr/>
                    <a:lstStyle/>
                    <a:p>
                      <a:pPr algn="l">
                        <a:lnSpc>
                          <a:spcPts val="1350"/>
                        </a:lnSpc>
                        <a:spcAft>
                          <a:spcPts val="0"/>
                        </a:spcAft>
                      </a:pPr>
                      <a:r>
                        <a:rPr lang="en-US" sz="1400" dirty="0">
                          <a:effectLst/>
                        </a:rPr>
                        <a:t>The default group where filters are placed when no other group has been selected explicitly. This group is used for filters that can be set from the filter dialogs by the end user.</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extLst>
                  <a:ext uri="{0D108BD9-81ED-4DB2-BD59-A6C34878D82A}">
                    <a16:rowId xmlns:a16="http://schemas.microsoft.com/office/drawing/2014/main" val="3368200733"/>
                  </a:ext>
                </a:extLst>
              </a:tr>
              <a:tr h="518107">
                <a:tc>
                  <a:txBody>
                    <a:bodyPr/>
                    <a:lstStyle/>
                    <a:p>
                      <a:pPr algn="l">
                        <a:lnSpc>
                          <a:spcPts val="1350"/>
                        </a:lnSpc>
                        <a:spcAft>
                          <a:spcPts val="0"/>
                        </a:spcAft>
                      </a:pPr>
                      <a:r>
                        <a:rPr lang="en-US" sz="1400">
                          <a:effectLst/>
                        </a:rPr>
                        <a:t>1</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tc>
                  <a:txBody>
                    <a:bodyPr/>
                    <a:lstStyle/>
                    <a:p>
                      <a:pPr algn="l">
                        <a:lnSpc>
                          <a:spcPts val="1350"/>
                        </a:lnSpc>
                        <a:spcAft>
                          <a:spcPts val="0"/>
                        </a:spcAft>
                      </a:pPr>
                      <a:r>
                        <a:rPr lang="en-US" sz="1400" dirty="0">
                          <a:effectLst/>
                        </a:rPr>
                        <a:t>Global</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tc>
                  <a:txBody>
                    <a:bodyPr/>
                    <a:lstStyle/>
                    <a:p>
                      <a:pPr algn="l">
                        <a:lnSpc>
                          <a:spcPts val="1350"/>
                        </a:lnSpc>
                        <a:spcAft>
                          <a:spcPts val="0"/>
                        </a:spcAft>
                      </a:pPr>
                      <a:r>
                        <a:rPr lang="en-US" sz="1400" dirty="0">
                          <a:effectLst/>
                        </a:rPr>
                        <a:t>Used for filters that apply globally to the entire application.</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extLst>
                  <a:ext uri="{0D108BD9-81ED-4DB2-BD59-A6C34878D82A}">
                    <a16:rowId xmlns:a16="http://schemas.microsoft.com/office/drawing/2014/main" val="3646689775"/>
                  </a:ext>
                </a:extLst>
              </a:tr>
              <a:tr h="1525460">
                <a:tc>
                  <a:txBody>
                    <a:bodyPr/>
                    <a:lstStyle/>
                    <a:p>
                      <a:pPr algn="l">
                        <a:lnSpc>
                          <a:spcPts val="1350"/>
                        </a:lnSpc>
                        <a:spcAft>
                          <a:spcPts val="0"/>
                        </a:spcAft>
                      </a:pPr>
                      <a:r>
                        <a:rPr lang="en-US" sz="1400">
                          <a:effectLst/>
                        </a:rPr>
                        <a:t>2</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tc>
                  <a:txBody>
                    <a:bodyPr/>
                    <a:lstStyle/>
                    <a:p>
                      <a:pPr algn="l">
                        <a:lnSpc>
                          <a:spcPts val="1350"/>
                        </a:lnSpc>
                        <a:spcAft>
                          <a:spcPts val="0"/>
                        </a:spcAft>
                      </a:pPr>
                      <a:r>
                        <a:rPr lang="en-US" sz="1400" dirty="0">
                          <a:effectLst/>
                        </a:rPr>
                        <a:t>Form</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tc>
                  <a:txBody>
                    <a:bodyPr/>
                    <a:lstStyle/>
                    <a:p>
                      <a:pPr algn="l">
                        <a:lnSpc>
                          <a:spcPts val="1350"/>
                        </a:lnSpc>
                        <a:spcAft>
                          <a:spcPts val="0"/>
                        </a:spcAft>
                      </a:pPr>
                      <a:r>
                        <a:rPr lang="en-US" sz="1400" dirty="0">
                          <a:effectLst/>
                        </a:rPr>
                        <a:t>Used for the filtering actions that result from the following:</a:t>
                      </a:r>
                      <a:endParaRPr lang="en-US" sz="1600" dirty="0">
                        <a:effectLst/>
                      </a:endParaRPr>
                    </a:p>
                    <a:p>
                      <a:pPr marL="342900" lvl="0" indent="-342900" algn="l">
                        <a:lnSpc>
                          <a:spcPct val="107000"/>
                        </a:lnSpc>
                        <a:spcAft>
                          <a:spcPts val="1200"/>
                        </a:spcAft>
                        <a:buSzPts val="1000"/>
                        <a:buFont typeface="Symbol" panose="05050102010706020507" pitchFamily="18" charset="2"/>
                        <a:buChar char=""/>
                        <a:tabLst>
                          <a:tab pos="457200" algn="l"/>
                        </a:tabLst>
                      </a:pPr>
                      <a:r>
                        <a:rPr lang="en-US" sz="1400" dirty="0">
                          <a:effectLst/>
                        </a:rPr>
                        <a:t>SETTABLEVIEW Function (Page, Report, XMLport) </a:t>
                      </a:r>
                      <a:endParaRPr lang="en-US" sz="1600" dirty="0">
                        <a:effectLst/>
                      </a:endParaRPr>
                    </a:p>
                    <a:p>
                      <a:pPr marL="342900" lvl="0" indent="-342900" algn="l">
                        <a:lnSpc>
                          <a:spcPct val="107000"/>
                        </a:lnSpc>
                        <a:spcAft>
                          <a:spcPts val="1200"/>
                        </a:spcAft>
                        <a:buSzPts val="1000"/>
                        <a:buFont typeface="Symbol" panose="05050102010706020507" pitchFamily="18" charset="2"/>
                        <a:buChar char=""/>
                        <a:tabLst>
                          <a:tab pos="457200" algn="l"/>
                        </a:tabLst>
                      </a:pPr>
                      <a:r>
                        <a:rPr lang="en-US" sz="1400" dirty="0" err="1">
                          <a:effectLst/>
                        </a:rPr>
                        <a:t>SourceTableView</a:t>
                      </a:r>
                      <a:r>
                        <a:rPr lang="en-US" sz="1400" dirty="0">
                          <a:effectLst/>
                        </a:rPr>
                        <a:t> Property </a:t>
                      </a:r>
                      <a:endParaRPr lang="en-US" sz="1600" dirty="0">
                        <a:effectLst/>
                      </a:endParaRPr>
                    </a:p>
                    <a:p>
                      <a:pPr marL="342900" lvl="0" indent="-342900" algn="l">
                        <a:lnSpc>
                          <a:spcPct val="107000"/>
                        </a:lnSpc>
                        <a:spcAft>
                          <a:spcPts val="1200"/>
                        </a:spcAft>
                        <a:buSzPts val="1000"/>
                        <a:buFont typeface="Symbol" panose="05050102010706020507" pitchFamily="18" charset="2"/>
                        <a:buChar char=""/>
                        <a:tabLst>
                          <a:tab pos="457200" algn="l"/>
                        </a:tabLst>
                      </a:pPr>
                      <a:r>
                        <a:rPr lang="en-US" sz="1400" dirty="0" err="1">
                          <a:effectLst/>
                        </a:rPr>
                        <a:t>DataItemTableView</a:t>
                      </a:r>
                      <a:r>
                        <a:rPr lang="en-US" sz="1400" dirty="0">
                          <a:effectLst/>
                        </a:rPr>
                        <a:t> Property.</a:t>
                      </a:r>
                      <a:endParaRPr lang="en-US" sz="1600" dirty="0">
                        <a:solidFill>
                          <a:srgbClr val="2A2A2A"/>
                        </a:solidFill>
                        <a:effectLst/>
                        <a:latin typeface="Calibri" panose="020F0502020204030204" pitchFamily="34" charset="0"/>
                        <a:ea typeface="Calibri" panose="020F0502020204030204" pitchFamily="34" charset="0"/>
                        <a:cs typeface="Times New Roman" panose="02020603050405020304" pitchFamily="18" charset="0"/>
                      </a:endParaRPr>
                    </a:p>
                  </a:txBody>
                  <a:tcPr marL="71032" marR="71032" marT="88790" marB="88790"/>
                </a:tc>
                <a:extLst>
                  <a:ext uri="{0D108BD9-81ED-4DB2-BD59-A6C34878D82A}">
                    <a16:rowId xmlns:a16="http://schemas.microsoft.com/office/drawing/2014/main" val="514599357"/>
                  </a:ext>
                </a:extLst>
              </a:tr>
              <a:tr h="1021595">
                <a:tc>
                  <a:txBody>
                    <a:bodyPr/>
                    <a:lstStyle/>
                    <a:p>
                      <a:pPr algn="l">
                        <a:lnSpc>
                          <a:spcPts val="1350"/>
                        </a:lnSpc>
                        <a:spcAft>
                          <a:spcPts val="0"/>
                        </a:spcAft>
                      </a:pPr>
                      <a:r>
                        <a:rPr lang="en-US" sz="1400">
                          <a:effectLst/>
                        </a:rPr>
                        <a:t>3</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tc>
                  <a:txBody>
                    <a:bodyPr/>
                    <a:lstStyle/>
                    <a:p>
                      <a:pPr algn="l">
                        <a:lnSpc>
                          <a:spcPts val="1350"/>
                        </a:lnSpc>
                        <a:spcAft>
                          <a:spcPts val="0"/>
                        </a:spcAft>
                      </a:pPr>
                      <a:r>
                        <a:rPr lang="en-US" sz="1400" dirty="0">
                          <a:effectLst/>
                        </a:rPr>
                        <a:t>Exec</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tc>
                  <a:txBody>
                    <a:bodyPr/>
                    <a:lstStyle/>
                    <a:p>
                      <a:pPr algn="l">
                        <a:lnSpc>
                          <a:spcPts val="1350"/>
                        </a:lnSpc>
                        <a:spcAft>
                          <a:spcPts val="0"/>
                        </a:spcAft>
                      </a:pPr>
                      <a:r>
                        <a:rPr lang="en-US" sz="1400" dirty="0">
                          <a:effectLst/>
                        </a:rPr>
                        <a:t>Used for the filtering actions that result from the following:</a:t>
                      </a:r>
                      <a:endParaRPr lang="en-US" sz="1600" dirty="0">
                        <a:effectLst/>
                      </a:endParaRPr>
                    </a:p>
                    <a:p>
                      <a:pPr marL="342900" lvl="0" indent="-342900" algn="l">
                        <a:lnSpc>
                          <a:spcPct val="107000"/>
                        </a:lnSpc>
                        <a:spcAft>
                          <a:spcPts val="1200"/>
                        </a:spcAft>
                        <a:buSzPts val="1000"/>
                        <a:buFont typeface="Symbol" panose="05050102010706020507" pitchFamily="18" charset="2"/>
                        <a:buChar char=""/>
                        <a:tabLst>
                          <a:tab pos="457200" algn="l"/>
                        </a:tabLst>
                      </a:pPr>
                      <a:r>
                        <a:rPr lang="en-US" sz="1400" dirty="0" err="1">
                          <a:effectLst/>
                        </a:rPr>
                        <a:t>SubPageView</a:t>
                      </a:r>
                      <a:r>
                        <a:rPr lang="en-US" sz="1400" dirty="0">
                          <a:effectLst/>
                        </a:rPr>
                        <a:t> Property </a:t>
                      </a:r>
                      <a:endParaRPr lang="en-US" sz="1600" dirty="0">
                        <a:effectLst/>
                      </a:endParaRPr>
                    </a:p>
                    <a:p>
                      <a:pPr marL="342900" lvl="0" indent="-342900" algn="l">
                        <a:lnSpc>
                          <a:spcPct val="107000"/>
                        </a:lnSpc>
                        <a:spcAft>
                          <a:spcPts val="1200"/>
                        </a:spcAft>
                        <a:buSzPts val="1000"/>
                        <a:buFont typeface="Symbol" panose="05050102010706020507" pitchFamily="18" charset="2"/>
                        <a:buChar char=""/>
                        <a:tabLst>
                          <a:tab pos="457200" algn="l"/>
                        </a:tabLst>
                      </a:pPr>
                      <a:r>
                        <a:rPr lang="en-US" sz="1400" dirty="0" err="1">
                          <a:effectLst/>
                        </a:rPr>
                        <a:t>RunPageView</a:t>
                      </a:r>
                      <a:r>
                        <a:rPr lang="en-US" sz="1400" dirty="0">
                          <a:effectLst/>
                        </a:rPr>
                        <a:t> Property </a:t>
                      </a:r>
                      <a:endParaRPr lang="en-US" sz="1600" dirty="0">
                        <a:solidFill>
                          <a:srgbClr val="2A2A2A"/>
                        </a:solidFill>
                        <a:effectLst/>
                        <a:latin typeface="Calibri" panose="020F0502020204030204" pitchFamily="34" charset="0"/>
                        <a:ea typeface="Calibri" panose="020F0502020204030204" pitchFamily="34" charset="0"/>
                        <a:cs typeface="Times New Roman" panose="02020603050405020304" pitchFamily="18" charset="0"/>
                      </a:endParaRPr>
                    </a:p>
                  </a:txBody>
                  <a:tcPr marL="71032" marR="71032" marT="88790" marB="88790"/>
                </a:tc>
                <a:extLst>
                  <a:ext uri="{0D108BD9-81ED-4DB2-BD59-A6C34878D82A}">
                    <a16:rowId xmlns:a16="http://schemas.microsoft.com/office/drawing/2014/main" val="736131487"/>
                  </a:ext>
                </a:extLst>
              </a:tr>
            </a:tbl>
          </a:graphicData>
        </a:graphic>
      </p:graphicFrame>
      <p:graphicFrame>
        <p:nvGraphicFramePr>
          <p:cNvPr id="5" name="Table 4">
            <a:extLst>
              <a:ext uri="{FF2B5EF4-FFF2-40B4-BE49-F238E27FC236}">
                <a16:creationId xmlns:a16="http://schemas.microsoft.com/office/drawing/2014/main" id="{4A5D1704-78FA-4063-B681-A7022AAF6513}"/>
              </a:ext>
            </a:extLst>
          </p:cNvPr>
          <p:cNvGraphicFramePr>
            <a:graphicFrameLocks noGrp="1"/>
          </p:cNvGraphicFramePr>
          <p:nvPr>
            <p:extLst>
              <p:ext uri="{D42A27DB-BD31-4B8C-83A1-F6EECF244321}">
                <p14:modId xmlns:p14="http://schemas.microsoft.com/office/powerpoint/2010/main" val="2814746224"/>
              </p:ext>
            </p:extLst>
          </p:nvPr>
        </p:nvGraphicFramePr>
        <p:xfrm>
          <a:off x="6341184" y="1320246"/>
          <a:ext cx="5010757" cy="4802188"/>
        </p:xfrm>
        <a:graphic>
          <a:graphicData uri="http://schemas.openxmlformats.org/drawingml/2006/table">
            <a:tbl>
              <a:tblPr firstRow="1" firstCol="1" bandRow="1">
                <a:tableStyleId>{5C22544A-7EE6-4342-B048-85BDC9FD1C3A}</a:tableStyleId>
              </a:tblPr>
              <a:tblGrid>
                <a:gridCol w="838107">
                  <a:extLst>
                    <a:ext uri="{9D8B030D-6E8A-4147-A177-3AD203B41FA5}">
                      <a16:colId xmlns:a16="http://schemas.microsoft.com/office/drawing/2014/main" val="2532183024"/>
                    </a:ext>
                  </a:extLst>
                </a:gridCol>
                <a:gridCol w="966781">
                  <a:extLst>
                    <a:ext uri="{9D8B030D-6E8A-4147-A177-3AD203B41FA5}">
                      <a16:colId xmlns:a16="http://schemas.microsoft.com/office/drawing/2014/main" val="1995678647"/>
                    </a:ext>
                  </a:extLst>
                </a:gridCol>
                <a:gridCol w="3205869">
                  <a:extLst>
                    <a:ext uri="{9D8B030D-6E8A-4147-A177-3AD203B41FA5}">
                      <a16:colId xmlns:a16="http://schemas.microsoft.com/office/drawing/2014/main" val="1297695006"/>
                    </a:ext>
                  </a:extLst>
                </a:gridCol>
              </a:tblGrid>
              <a:tr h="378374">
                <a:tc>
                  <a:txBody>
                    <a:bodyPr/>
                    <a:lstStyle/>
                    <a:p>
                      <a:pPr algn="r">
                        <a:lnSpc>
                          <a:spcPts val="1350"/>
                        </a:lnSpc>
                        <a:spcAft>
                          <a:spcPts val="0"/>
                        </a:spcAft>
                      </a:pPr>
                      <a:r>
                        <a:rPr lang="en-US" sz="1400" dirty="0">
                          <a:effectLst/>
                        </a:rPr>
                        <a:t>Number</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tc>
                  <a:txBody>
                    <a:bodyPr/>
                    <a:lstStyle/>
                    <a:p>
                      <a:pPr algn="r">
                        <a:lnSpc>
                          <a:spcPts val="1350"/>
                        </a:lnSpc>
                        <a:spcAft>
                          <a:spcPts val="0"/>
                        </a:spcAft>
                      </a:pPr>
                      <a:r>
                        <a:rPr lang="en-US" sz="1400">
                          <a:effectLst/>
                        </a:rPr>
                        <a:t>Name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tc>
                  <a:txBody>
                    <a:bodyPr/>
                    <a:lstStyle/>
                    <a:p>
                      <a:pPr algn="r">
                        <a:lnSpc>
                          <a:spcPts val="1350"/>
                        </a:lnSpc>
                        <a:spcAft>
                          <a:spcPts val="0"/>
                        </a:spcAft>
                      </a:pPr>
                      <a:r>
                        <a:rPr lang="en-US" sz="1400" dirty="0">
                          <a:effectLst/>
                        </a:rPr>
                        <a:t>Description</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extLst>
                  <a:ext uri="{0D108BD9-81ED-4DB2-BD59-A6C34878D82A}">
                    <a16:rowId xmlns:a16="http://schemas.microsoft.com/office/drawing/2014/main" val="152810683"/>
                  </a:ext>
                </a:extLst>
              </a:tr>
              <a:tr h="1151239">
                <a:tc>
                  <a:txBody>
                    <a:bodyPr/>
                    <a:lstStyle/>
                    <a:p>
                      <a:pPr algn="l">
                        <a:lnSpc>
                          <a:spcPts val="1350"/>
                        </a:lnSpc>
                        <a:spcAft>
                          <a:spcPts val="0"/>
                        </a:spcAft>
                      </a:pPr>
                      <a:r>
                        <a:rPr lang="en-US" sz="1400" dirty="0">
                          <a:solidFill>
                            <a:srgbClr val="2A2A2A"/>
                          </a:solidFill>
                          <a:effectLst/>
                          <a:latin typeface="Segoe UI" panose="020B0502040204020203" pitchFamily="34" charset="0"/>
                          <a:ea typeface="Times New Roman" panose="02020603050405020304" pitchFamily="18" charset="0"/>
                          <a:cs typeface="Times New Roman" panose="02020603050405020304" pitchFamily="18" charset="0"/>
                        </a:rPr>
                        <a:t>3</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6200" marR="76200" marT="95250" marB="95250"/>
                </a:tc>
                <a:tc>
                  <a:txBody>
                    <a:bodyPr/>
                    <a:lstStyle/>
                    <a:p>
                      <a:pPr algn="l">
                        <a:lnSpc>
                          <a:spcPts val="1350"/>
                        </a:lnSpc>
                        <a:spcAft>
                          <a:spcPts val="0"/>
                        </a:spcAft>
                      </a:pPr>
                      <a:r>
                        <a:rPr lang="en-US" sz="1400" dirty="0">
                          <a:solidFill>
                            <a:srgbClr val="2A2A2A"/>
                          </a:solidFill>
                          <a:effectLst/>
                          <a:latin typeface="Segoe UI" panose="020B0502040204020203" pitchFamily="34" charset="0"/>
                          <a:ea typeface="Times New Roman" panose="02020603050405020304" pitchFamily="18" charset="0"/>
                          <a:cs typeface="Times New Roman" panose="02020603050405020304" pitchFamily="18" charset="0"/>
                        </a:rPr>
                        <a:t>Exec</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6200" marR="76200" marT="95250" marB="95250"/>
                </a:tc>
                <a:tc>
                  <a:txBody>
                    <a:bodyPr/>
                    <a:lstStyle/>
                    <a:p>
                      <a:pPr algn="l">
                        <a:lnSpc>
                          <a:spcPts val="1350"/>
                        </a:lnSpc>
                        <a:spcAft>
                          <a:spcPts val="0"/>
                        </a:spcAft>
                      </a:pPr>
                      <a:r>
                        <a:rPr lang="en-US" sz="1400" dirty="0">
                          <a:solidFill>
                            <a:srgbClr val="2A2A2A"/>
                          </a:solidFill>
                          <a:effectLst/>
                          <a:latin typeface="Segoe UI" panose="020B0502040204020203" pitchFamily="34" charset="0"/>
                          <a:ea typeface="Times New Roman" panose="02020603050405020304" pitchFamily="18" charset="0"/>
                          <a:cs typeface="Times New Roman" panose="02020603050405020304" pitchFamily="18" charset="0"/>
                        </a:rPr>
                        <a:t>Used for the filtering actions that result from the following:</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l">
                        <a:lnSpc>
                          <a:spcPct val="107000"/>
                        </a:lnSpc>
                        <a:spcAft>
                          <a:spcPts val="1200"/>
                        </a:spcAft>
                        <a:buSzPts val="1000"/>
                        <a:buFont typeface="Symbol" panose="05050102010706020507" pitchFamily="18" charset="2"/>
                        <a:buChar char=""/>
                        <a:tabLst>
                          <a:tab pos="457200" algn="l"/>
                        </a:tabLst>
                      </a:pPr>
                      <a:r>
                        <a:rPr lang="en-US" sz="1400" dirty="0" err="1">
                          <a:effectLst/>
                          <a:latin typeface="Calibri" panose="020F0502020204030204" pitchFamily="34" charset="0"/>
                          <a:ea typeface="Calibri" panose="020F0502020204030204" pitchFamily="34" charset="0"/>
                          <a:cs typeface="Segoe UI" panose="020B0502040204020203" pitchFamily="34" charset="0"/>
                        </a:rPr>
                        <a:t>SubPageView</a:t>
                      </a:r>
                      <a:r>
                        <a:rPr lang="en-US" sz="1400" dirty="0">
                          <a:effectLst/>
                          <a:latin typeface="Calibri" panose="020F0502020204030204" pitchFamily="34" charset="0"/>
                          <a:ea typeface="Calibri" panose="020F0502020204030204" pitchFamily="34" charset="0"/>
                          <a:cs typeface="Segoe UI" panose="020B0502040204020203" pitchFamily="34" charset="0"/>
                        </a:rPr>
                        <a:t> Property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7000"/>
                        </a:lnSpc>
                        <a:spcAft>
                          <a:spcPts val="1200"/>
                        </a:spcAft>
                        <a:buSzPts val="1000"/>
                        <a:buFont typeface="Symbol" panose="05050102010706020507" pitchFamily="18" charset="2"/>
                        <a:buChar char=""/>
                        <a:tabLst>
                          <a:tab pos="457200" algn="l"/>
                        </a:tabLst>
                      </a:pPr>
                      <a:r>
                        <a:rPr lang="en-US" sz="1400" dirty="0" err="1">
                          <a:solidFill>
                            <a:srgbClr val="2A2A2A"/>
                          </a:solidFill>
                          <a:effectLst/>
                          <a:latin typeface="Calibri" panose="020F0502020204030204" pitchFamily="34" charset="0"/>
                          <a:ea typeface="Calibri" panose="020F0502020204030204" pitchFamily="34" charset="0"/>
                          <a:cs typeface="Segoe UI" panose="020B0502040204020203" pitchFamily="34" charset="0"/>
                        </a:rPr>
                        <a:t>RunPageView</a:t>
                      </a:r>
                      <a:r>
                        <a:rPr lang="en-US" sz="1400" dirty="0">
                          <a:solidFill>
                            <a:srgbClr val="2A2A2A"/>
                          </a:solidFill>
                          <a:effectLst/>
                          <a:latin typeface="Calibri" panose="020F0502020204030204" pitchFamily="34" charset="0"/>
                          <a:ea typeface="Calibri" panose="020F0502020204030204" pitchFamily="34" charset="0"/>
                          <a:cs typeface="Segoe UI" panose="020B0502040204020203" pitchFamily="34" charset="0"/>
                        </a:rPr>
                        <a:t> Property </a:t>
                      </a:r>
                      <a:endParaRPr lang="en-US" sz="1800" dirty="0">
                        <a:solidFill>
                          <a:srgbClr val="2A2A2A"/>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95250" marB="95250"/>
                </a:tc>
                <a:extLst>
                  <a:ext uri="{0D108BD9-81ED-4DB2-BD59-A6C34878D82A}">
                    <a16:rowId xmlns:a16="http://schemas.microsoft.com/office/drawing/2014/main" val="909141395"/>
                  </a:ext>
                </a:extLst>
              </a:tr>
              <a:tr h="1151239">
                <a:tc>
                  <a:txBody>
                    <a:bodyPr/>
                    <a:lstStyle/>
                    <a:p>
                      <a:pPr algn="l">
                        <a:lnSpc>
                          <a:spcPts val="1350"/>
                        </a:lnSpc>
                        <a:spcAft>
                          <a:spcPts val="0"/>
                        </a:spcAft>
                      </a:pPr>
                      <a:r>
                        <a:rPr lang="en-US" sz="1400">
                          <a:solidFill>
                            <a:srgbClr val="2A2A2A"/>
                          </a:solidFill>
                          <a:effectLst/>
                          <a:latin typeface="Segoe UI" panose="020B0502040204020203" pitchFamily="34" charset="0"/>
                          <a:ea typeface="Times New Roman" panose="02020603050405020304" pitchFamily="18" charset="0"/>
                          <a:cs typeface="Times New Roman" panose="02020603050405020304" pitchFamily="18" charset="0"/>
                        </a:rPr>
                        <a:t>4</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76200" marR="76200" marT="95250" marB="95250"/>
                </a:tc>
                <a:tc>
                  <a:txBody>
                    <a:bodyPr/>
                    <a:lstStyle/>
                    <a:p>
                      <a:pPr algn="l">
                        <a:lnSpc>
                          <a:spcPts val="1350"/>
                        </a:lnSpc>
                        <a:spcAft>
                          <a:spcPts val="0"/>
                        </a:spcAft>
                      </a:pPr>
                      <a:r>
                        <a:rPr lang="en-US" sz="1400" dirty="0">
                          <a:solidFill>
                            <a:srgbClr val="2A2A2A"/>
                          </a:solidFill>
                          <a:effectLst/>
                          <a:latin typeface="Segoe UI" panose="020B0502040204020203" pitchFamily="34" charset="0"/>
                          <a:ea typeface="Times New Roman" panose="02020603050405020304" pitchFamily="18" charset="0"/>
                          <a:cs typeface="Times New Roman" panose="02020603050405020304" pitchFamily="18" charset="0"/>
                        </a:rPr>
                        <a:t>Link</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6200" marR="76200" marT="95250" marB="95250"/>
                </a:tc>
                <a:tc>
                  <a:txBody>
                    <a:bodyPr/>
                    <a:lstStyle/>
                    <a:p>
                      <a:pPr algn="l">
                        <a:lnSpc>
                          <a:spcPts val="1350"/>
                        </a:lnSpc>
                        <a:spcAft>
                          <a:spcPts val="0"/>
                        </a:spcAft>
                      </a:pPr>
                      <a:r>
                        <a:rPr lang="en-US" sz="1400" dirty="0">
                          <a:solidFill>
                            <a:srgbClr val="2A2A2A"/>
                          </a:solidFill>
                          <a:effectLst/>
                          <a:latin typeface="Segoe UI" panose="020B0502040204020203" pitchFamily="34" charset="0"/>
                          <a:ea typeface="Times New Roman" panose="02020603050405020304" pitchFamily="18" charset="0"/>
                          <a:cs typeface="Times New Roman" panose="02020603050405020304" pitchFamily="18" charset="0"/>
                        </a:rPr>
                        <a:t>Used for the filtering actions that result from the following:</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l">
                        <a:lnSpc>
                          <a:spcPct val="107000"/>
                        </a:lnSpc>
                        <a:spcAft>
                          <a:spcPts val="1200"/>
                        </a:spcAft>
                        <a:buSzPts val="1000"/>
                        <a:buFont typeface="Symbol" panose="05050102010706020507" pitchFamily="18" charset="2"/>
                        <a:buChar char=""/>
                        <a:tabLst>
                          <a:tab pos="457200" algn="l"/>
                        </a:tabLst>
                      </a:pPr>
                      <a:r>
                        <a:rPr lang="en-US" sz="1400" dirty="0" err="1">
                          <a:effectLst/>
                          <a:latin typeface="Calibri" panose="020F0502020204030204" pitchFamily="34" charset="0"/>
                          <a:ea typeface="Calibri" panose="020F0502020204030204" pitchFamily="34" charset="0"/>
                          <a:cs typeface="Segoe UI" panose="020B0502040204020203" pitchFamily="34" charset="0"/>
                        </a:rPr>
                        <a:t>DataItemLink</a:t>
                      </a:r>
                      <a:r>
                        <a:rPr lang="en-US" sz="1400" dirty="0">
                          <a:effectLst/>
                          <a:latin typeface="Calibri" panose="020F0502020204030204" pitchFamily="34" charset="0"/>
                          <a:ea typeface="Calibri" panose="020F0502020204030204" pitchFamily="34" charset="0"/>
                          <a:cs typeface="Segoe UI" panose="020B0502040204020203" pitchFamily="34" charset="0"/>
                        </a:rPr>
                        <a:t> Property (Reports) </a:t>
                      </a:r>
                      <a:endParaRPr lang="en-US" sz="1800" dirty="0">
                        <a:solidFill>
                          <a:schemeClr val="dk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7000"/>
                        </a:lnSpc>
                        <a:spcAft>
                          <a:spcPts val="1200"/>
                        </a:spcAft>
                        <a:buSzPts val="1000"/>
                        <a:buFont typeface="Symbol" panose="05050102010706020507" pitchFamily="18" charset="2"/>
                        <a:buChar char=""/>
                        <a:tabLst>
                          <a:tab pos="457200" algn="l"/>
                        </a:tabLst>
                      </a:pPr>
                      <a:r>
                        <a:rPr lang="en-US" sz="1400" dirty="0" err="1">
                          <a:solidFill>
                            <a:srgbClr val="2A2A2A"/>
                          </a:solidFill>
                          <a:effectLst/>
                          <a:latin typeface="Calibri" panose="020F0502020204030204" pitchFamily="34" charset="0"/>
                          <a:ea typeface="Calibri" panose="020F0502020204030204" pitchFamily="34" charset="0"/>
                          <a:cs typeface="Segoe UI" panose="020B0502040204020203" pitchFamily="34" charset="0"/>
                        </a:rPr>
                        <a:t>SubPageLink</a:t>
                      </a:r>
                      <a:r>
                        <a:rPr lang="en-US" sz="1400" dirty="0">
                          <a:solidFill>
                            <a:srgbClr val="2A2A2A"/>
                          </a:solidFill>
                          <a:effectLst/>
                          <a:latin typeface="Calibri" panose="020F0502020204030204" pitchFamily="34" charset="0"/>
                          <a:ea typeface="Calibri" panose="020F0502020204030204" pitchFamily="34" charset="0"/>
                          <a:cs typeface="Segoe UI" panose="020B0502040204020203" pitchFamily="34" charset="0"/>
                        </a:rPr>
                        <a:t> Property </a:t>
                      </a:r>
                      <a:endParaRPr lang="en-US" sz="1800" dirty="0">
                        <a:solidFill>
                          <a:srgbClr val="2A2A2A"/>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95250" marB="95250"/>
                </a:tc>
                <a:extLst>
                  <a:ext uri="{0D108BD9-81ED-4DB2-BD59-A6C34878D82A}">
                    <a16:rowId xmlns:a16="http://schemas.microsoft.com/office/drawing/2014/main" val="3368200733"/>
                  </a:ext>
                </a:extLst>
              </a:tr>
              <a:tr h="530149">
                <a:tc>
                  <a:txBody>
                    <a:bodyPr/>
                    <a:lstStyle/>
                    <a:p>
                      <a:pPr algn="l">
                        <a:lnSpc>
                          <a:spcPts val="1350"/>
                        </a:lnSpc>
                        <a:spcAft>
                          <a:spcPts val="0"/>
                        </a:spcAft>
                      </a:pPr>
                      <a:r>
                        <a:rPr lang="en-US" sz="1400">
                          <a:solidFill>
                            <a:srgbClr val="2A2A2A"/>
                          </a:solidFill>
                          <a:effectLst/>
                          <a:latin typeface="Segoe UI" panose="020B0502040204020203" pitchFamily="34" charset="0"/>
                          <a:ea typeface="Times New Roman" panose="02020603050405020304" pitchFamily="18" charset="0"/>
                          <a:cs typeface="Times New Roman" panose="02020603050405020304" pitchFamily="18" charset="0"/>
                        </a:rPr>
                        <a:t>5</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76200" marR="76200" marT="95250" marB="95250"/>
                </a:tc>
                <a:tc>
                  <a:txBody>
                    <a:bodyPr/>
                    <a:lstStyle/>
                    <a:p>
                      <a:pPr algn="l">
                        <a:lnSpc>
                          <a:spcPts val="1350"/>
                        </a:lnSpc>
                        <a:spcAft>
                          <a:spcPts val="0"/>
                        </a:spcAft>
                      </a:pPr>
                      <a:r>
                        <a:rPr lang="en-US" sz="1400" dirty="0">
                          <a:solidFill>
                            <a:srgbClr val="2A2A2A"/>
                          </a:solidFill>
                          <a:effectLst/>
                          <a:latin typeface="Segoe UI" panose="020B0502040204020203" pitchFamily="34" charset="0"/>
                          <a:ea typeface="Times New Roman" panose="02020603050405020304" pitchFamily="18" charset="0"/>
                          <a:cs typeface="Times New Roman" panose="02020603050405020304" pitchFamily="18" charset="0"/>
                        </a:rPr>
                        <a:t>Temp</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6200" marR="76200" marT="95250" marB="95250"/>
                </a:tc>
                <a:tc>
                  <a:txBody>
                    <a:bodyPr/>
                    <a:lstStyle/>
                    <a:p>
                      <a:pPr algn="l">
                        <a:lnSpc>
                          <a:spcPts val="1350"/>
                        </a:lnSpc>
                        <a:spcAft>
                          <a:spcPts val="0"/>
                        </a:spcAft>
                      </a:pPr>
                      <a:r>
                        <a:rPr lang="en-US" sz="1400" dirty="0">
                          <a:solidFill>
                            <a:srgbClr val="2A2A2A"/>
                          </a:solidFill>
                          <a:effectLst/>
                          <a:latin typeface="Segoe UI" panose="020B0502040204020203" pitchFamily="34" charset="0"/>
                          <a:ea typeface="Times New Roman" panose="02020603050405020304" pitchFamily="18" charset="0"/>
                          <a:cs typeface="Times New Roman" panose="02020603050405020304" pitchFamily="18" charset="0"/>
                        </a:rPr>
                        <a:t>Not currently used.</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6200" marR="76200" marT="95250" marB="95250"/>
                </a:tc>
                <a:extLst>
                  <a:ext uri="{0D108BD9-81ED-4DB2-BD59-A6C34878D82A}">
                    <a16:rowId xmlns:a16="http://schemas.microsoft.com/office/drawing/2014/main" val="3646689775"/>
                  </a:ext>
                </a:extLst>
              </a:tr>
              <a:tr h="581434">
                <a:tc>
                  <a:txBody>
                    <a:bodyPr/>
                    <a:lstStyle/>
                    <a:p>
                      <a:pPr algn="l">
                        <a:lnSpc>
                          <a:spcPts val="1350"/>
                        </a:lnSpc>
                        <a:spcAft>
                          <a:spcPts val="0"/>
                        </a:spcAft>
                      </a:pPr>
                      <a:r>
                        <a:rPr lang="en-US" sz="1400">
                          <a:solidFill>
                            <a:srgbClr val="2A2A2A"/>
                          </a:solidFill>
                          <a:effectLst/>
                          <a:latin typeface="Segoe UI" panose="020B0502040204020203" pitchFamily="34" charset="0"/>
                          <a:ea typeface="Times New Roman" panose="02020603050405020304" pitchFamily="18" charset="0"/>
                          <a:cs typeface="Times New Roman" panose="02020603050405020304" pitchFamily="18" charset="0"/>
                        </a:rPr>
                        <a:t>6</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76200" marR="76200" marT="95250" marB="95250"/>
                </a:tc>
                <a:tc>
                  <a:txBody>
                    <a:bodyPr/>
                    <a:lstStyle/>
                    <a:p>
                      <a:pPr algn="l">
                        <a:lnSpc>
                          <a:spcPts val="1350"/>
                        </a:lnSpc>
                        <a:spcAft>
                          <a:spcPts val="0"/>
                        </a:spcAft>
                      </a:pPr>
                      <a:r>
                        <a:rPr lang="en-US" sz="1400" dirty="0">
                          <a:solidFill>
                            <a:srgbClr val="2A2A2A"/>
                          </a:solidFill>
                          <a:effectLst/>
                          <a:latin typeface="Segoe UI" panose="020B0502040204020203" pitchFamily="34" charset="0"/>
                          <a:ea typeface="Times New Roman" panose="02020603050405020304" pitchFamily="18" charset="0"/>
                          <a:cs typeface="Times New Roman" panose="02020603050405020304" pitchFamily="18" charset="0"/>
                        </a:rPr>
                        <a:t>Security</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6200" marR="76200" marT="95250" marB="95250"/>
                </a:tc>
                <a:tc>
                  <a:txBody>
                    <a:bodyPr/>
                    <a:lstStyle/>
                    <a:p>
                      <a:pPr algn="l">
                        <a:lnSpc>
                          <a:spcPts val="1350"/>
                        </a:lnSpc>
                        <a:spcAft>
                          <a:spcPts val="0"/>
                        </a:spcAft>
                      </a:pPr>
                      <a:r>
                        <a:rPr lang="en-US" sz="1400" dirty="0">
                          <a:solidFill>
                            <a:srgbClr val="2A2A2A"/>
                          </a:solidFill>
                          <a:effectLst/>
                          <a:latin typeface="Segoe UI" panose="020B0502040204020203" pitchFamily="34" charset="0"/>
                          <a:ea typeface="Times New Roman" panose="02020603050405020304" pitchFamily="18" charset="0"/>
                          <a:cs typeface="Times New Roman" panose="02020603050405020304" pitchFamily="18" charset="0"/>
                        </a:rPr>
                        <a:t>Used for applying security filters for user permissions.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6200" marR="76200" marT="95250" marB="95250"/>
                </a:tc>
                <a:extLst>
                  <a:ext uri="{0D108BD9-81ED-4DB2-BD59-A6C34878D82A}">
                    <a16:rowId xmlns:a16="http://schemas.microsoft.com/office/drawing/2014/main" val="514599357"/>
                  </a:ext>
                </a:extLst>
              </a:tr>
              <a:tr h="1009753">
                <a:tc>
                  <a:txBody>
                    <a:bodyPr/>
                    <a:lstStyle/>
                    <a:p>
                      <a:pPr algn="l">
                        <a:lnSpc>
                          <a:spcPts val="1350"/>
                        </a:lnSpc>
                        <a:spcAft>
                          <a:spcPts val="0"/>
                        </a:spcAft>
                      </a:pPr>
                      <a:r>
                        <a:rPr lang="en-US" sz="1400">
                          <a:solidFill>
                            <a:srgbClr val="2A2A2A"/>
                          </a:solidFill>
                          <a:effectLst/>
                          <a:latin typeface="Segoe UI" panose="020B0502040204020203" pitchFamily="34" charset="0"/>
                          <a:ea typeface="Times New Roman" panose="02020603050405020304" pitchFamily="18" charset="0"/>
                          <a:cs typeface="Times New Roman" panose="02020603050405020304" pitchFamily="18" charset="0"/>
                        </a:rPr>
                        <a:t>7</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76200" marR="76200" marT="95250" marB="95250"/>
                </a:tc>
                <a:tc>
                  <a:txBody>
                    <a:bodyPr/>
                    <a:lstStyle/>
                    <a:p>
                      <a:pPr algn="l">
                        <a:lnSpc>
                          <a:spcPts val="1350"/>
                        </a:lnSpc>
                        <a:spcAft>
                          <a:spcPts val="0"/>
                        </a:spcAft>
                      </a:pPr>
                      <a:r>
                        <a:rPr lang="en-US" sz="1400" dirty="0">
                          <a:solidFill>
                            <a:srgbClr val="2A2A2A"/>
                          </a:solidFill>
                          <a:effectLst/>
                          <a:latin typeface="Segoe UI" panose="020B0502040204020203" pitchFamily="34" charset="0"/>
                          <a:ea typeface="Times New Roman" panose="02020603050405020304" pitchFamily="18" charset="0"/>
                          <a:cs typeface="Times New Roman" panose="02020603050405020304" pitchFamily="18" charset="0"/>
                        </a:rPr>
                        <a:t>Factboxes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6200" marR="76200" marT="95250" marB="95250"/>
                </a:tc>
                <a:tc>
                  <a:txBody>
                    <a:bodyPr/>
                    <a:lstStyle/>
                    <a:p>
                      <a:pPr algn="l">
                        <a:lnSpc>
                          <a:spcPts val="1350"/>
                        </a:lnSpc>
                        <a:spcAft>
                          <a:spcPts val="0"/>
                        </a:spcAft>
                      </a:pPr>
                      <a:r>
                        <a:rPr lang="en-US" sz="1400" dirty="0">
                          <a:solidFill>
                            <a:srgbClr val="2A2A2A"/>
                          </a:solidFill>
                          <a:effectLst/>
                          <a:latin typeface="Segoe UI" panose="020B0502040204020203" pitchFamily="34" charset="0"/>
                          <a:ea typeface="Times New Roman" panose="02020603050405020304" pitchFamily="18" charset="0"/>
                          <a:cs typeface="Times New Roman" panose="02020603050405020304" pitchFamily="18" charset="0"/>
                        </a:rPr>
                        <a:t>Used for clearing the state of factboxes.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6200" marR="76200" marT="95250" marB="95250"/>
                </a:tc>
                <a:extLst>
                  <a:ext uri="{0D108BD9-81ED-4DB2-BD59-A6C34878D82A}">
                    <a16:rowId xmlns:a16="http://schemas.microsoft.com/office/drawing/2014/main" val="736131487"/>
                  </a:ext>
                </a:extLst>
              </a:tr>
            </a:tbl>
          </a:graphicData>
        </a:graphic>
      </p:graphicFrame>
    </p:spTree>
    <p:extLst>
      <p:ext uri="{BB962C8B-B14F-4D97-AF65-F5344CB8AC3E}">
        <p14:creationId xmlns:p14="http://schemas.microsoft.com/office/powerpoint/2010/main" val="2353656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3CEE-39AB-4280-B06E-44A3A950355F}"/>
              </a:ext>
            </a:extLst>
          </p:cNvPr>
          <p:cNvSpPr>
            <a:spLocks noGrp="1"/>
          </p:cNvSpPr>
          <p:nvPr>
            <p:ph type="title"/>
          </p:nvPr>
        </p:nvSpPr>
        <p:spPr/>
        <p:txBody>
          <a:bodyPr/>
          <a:lstStyle/>
          <a:p>
            <a:r>
              <a:rPr lang="en-US" dirty="0"/>
              <a:t>Object Numbering</a:t>
            </a:r>
          </a:p>
        </p:txBody>
      </p:sp>
      <p:graphicFrame>
        <p:nvGraphicFramePr>
          <p:cNvPr id="4" name="Table 3">
            <a:extLst>
              <a:ext uri="{FF2B5EF4-FFF2-40B4-BE49-F238E27FC236}">
                <a16:creationId xmlns:a16="http://schemas.microsoft.com/office/drawing/2014/main" id="{0073B679-49AD-41FF-95DA-BF9C85A2FCD7}"/>
              </a:ext>
            </a:extLst>
          </p:cNvPr>
          <p:cNvGraphicFramePr>
            <a:graphicFrameLocks noGrp="1"/>
          </p:cNvGraphicFramePr>
          <p:nvPr>
            <p:extLst>
              <p:ext uri="{D42A27DB-BD31-4B8C-83A1-F6EECF244321}">
                <p14:modId xmlns:p14="http://schemas.microsoft.com/office/powerpoint/2010/main" val="2878702847"/>
              </p:ext>
            </p:extLst>
          </p:nvPr>
        </p:nvGraphicFramePr>
        <p:xfrm>
          <a:off x="898602" y="1344206"/>
          <a:ext cx="10394795" cy="5441776"/>
        </p:xfrm>
        <a:graphic>
          <a:graphicData uri="http://schemas.openxmlformats.org/drawingml/2006/table">
            <a:tbl>
              <a:tblPr firstRow="1" firstCol="1" bandRow="1">
                <a:tableStyleId>{5C22544A-7EE6-4342-B048-85BDC9FD1C3A}</a:tableStyleId>
              </a:tblPr>
              <a:tblGrid>
                <a:gridCol w="2859359">
                  <a:extLst>
                    <a:ext uri="{9D8B030D-6E8A-4147-A177-3AD203B41FA5}">
                      <a16:colId xmlns:a16="http://schemas.microsoft.com/office/drawing/2014/main" val="1478734763"/>
                    </a:ext>
                  </a:extLst>
                </a:gridCol>
                <a:gridCol w="7535436">
                  <a:extLst>
                    <a:ext uri="{9D8B030D-6E8A-4147-A177-3AD203B41FA5}">
                      <a16:colId xmlns:a16="http://schemas.microsoft.com/office/drawing/2014/main" val="3715262838"/>
                    </a:ext>
                  </a:extLst>
                </a:gridCol>
              </a:tblGrid>
              <a:tr h="148341">
                <a:tc>
                  <a:txBody>
                    <a:bodyPr/>
                    <a:lstStyle/>
                    <a:p>
                      <a:pPr>
                        <a:spcBef>
                          <a:spcPts val="435"/>
                        </a:spcBef>
                        <a:spcAft>
                          <a:spcPts val="0"/>
                        </a:spcAft>
                      </a:pPr>
                      <a:r>
                        <a:rPr lang="da-DK" sz="1800">
                          <a:effectLst/>
                        </a:rPr>
                        <a:t>Object Number Series</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tc>
                  <a:txBody>
                    <a:bodyPr/>
                    <a:lstStyle/>
                    <a:p>
                      <a:pPr>
                        <a:spcBef>
                          <a:spcPts val="435"/>
                        </a:spcBef>
                        <a:spcAft>
                          <a:spcPts val="0"/>
                        </a:spcAft>
                      </a:pPr>
                      <a:r>
                        <a:rPr lang="da-DK" sz="1800">
                          <a:effectLst/>
                        </a:rPr>
                        <a:t>Origin</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extLst>
                  <a:ext uri="{0D108BD9-81ED-4DB2-BD59-A6C34878D82A}">
                    <a16:rowId xmlns:a16="http://schemas.microsoft.com/office/drawing/2014/main" val="1963697111"/>
                  </a:ext>
                </a:extLst>
              </a:tr>
              <a:tr h="148341">
                <a:tc>
                  <a:txBody>
                    <a:bodyPr/>
                    <a:lstStyle/>
                    <a:p>
                      <a:pPr>
                        <a:spcBef>
                          <a:spcPts val="435"/>
                        </a:spcBef>
                        <a:spcAft>
                          <a:spcPts val="0"/>
                        </a:spcAft>
                      </a:pPr>
                      <a:r>
                        <a:rPr lang="da-DK" sz="1800">
                          <a:effectLst/>
                        </a:rPr>
                        <a:t>0 - 49.999</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tc>
                  <a:txBody>
                    <a:bodyPr/>
                    <a:lstStyle/>
                    <a:p>
                      <a:pPr>
                        <a:spcBef>
                          <a:spcPts val="435"/>
                        </a:spcBef>
                        <a:spcAft>
                          <a:spcPts val="0"/>
                        </a:spcAft>
                      </a:pPr>
                      <a:r>
                        <a:rPr lang="da-DK" sz="1800">
                          <a:effectLst/>
                        </a:rPr>
                        <a:t>The standard solution from Microsoft </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extLst>
                  <a:ext uri="{0D108BD9-81ED-4DB2-BD59-A6C34878D82A}">
                    <a16:rowId xmlns:a16="http://schemas.microsoft.com/office/drawing/2014/main" val="4118598486"/>
                  </a:ext>
                </a:extLst>
              </a:tr>
              <a:tr h="148341">
                <a:tc>
                  <a:txBody>
                    <a:bodyPr/>
                    <a:lstStyle/>
                    <a:p>
                      <a:pPr>
                        <a:spcBef>
                          <a:spcPts val="435"/>
                        </a:spcBef>
                        <a:spcAft>
                          <a:spcPts val="0"/>
                        </a:spcAft>
                      </a:pPr>
                      <a:r>
                        <a:rPr lang="da-DK" sz="1800">
                          <a:effectLst/>
                        </a:rPr>
                        <a:t>10.000 - 19.999</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tc>
                  <a:txBody>
                    <a:bodyPr/>
                    <a:lstStyle/>
                    <a:p>
                      <a:pPr>
                        <a:spcBef>
                          <a:spcPts val="435"/>
                        </a:spcBef>
                        <a:spcAft>
                          <a:spcPts val="0"/>
                        </a:spcAft>
                      </a:pPr>
                      <a:r>
                        <a:rPr lang="da-DK" sz="1800">
                          <a:effectLst/>
                        </a:rPr>
                        <a:t>Country specific localization from Microsoft </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extLst>
                  <a:ext uri="{0D108BD9-81ED-4DB2-BD59-A6C34878D82A}">
                    <a16:rowId xmlns:a16="http://schemas.microsoft.com/office/drawing/2014/main" val="3947259944"/>
                  </a:ext>
                </a:extLst>
              </a:tr>
              <a:tr h="642811">
                <a:tc>
                  <a:txBody>
                    <a:bodyPr/>
                    <a:lstStyle/>
                    <a:p>
                      <a:pPr>
                        <a:spcBef>
                          <a:spcPts val="435"/>
                        </a:spcBef>
                        <a:spcAft>
                          <a:spcPts val="0"/>
                        </a:spcAft>
                      </a:pPr>
                      <a:r>
                        <a:rPr lang="da-DK" sz="1800">
                          <a:effectLst/>
                        </a:rPr>
                        <a:t>50.000 – 99.999</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tc>
                  <a:txBody>
                    <a:bodyPr/>
                    <a:lstStyle/>
                    <a:p>
                      <a:pPr>
                        <a:spcBef>
                          <a:spcPts val="435"/>
                        </a:spcBef>
                        <a:spcAft>
                          <a:spcPts val="0"/>
                        </a:spcAft>
                      </a:pPr>
                      <a:r>
                        <a:rPr lang="da-DK" sz="1800">
                          <a:effectLst/>
                        </a:rPr>
                        <a:t>Object range to be used by all Microsoft partners for customizations.</a:t>
                      </a:r>
                      <a:endParaRPr lang="en-US" sz="1800">
                        <a:effectLst/>
                      </a:endParaRPr>
                    </a:p>
                    <a:p>
                      <a:pPr>
                        <a:spcBef>
                          <a:spcPts val="435"/>
                        </a:spcBef>
                        <a:spcAft>
                          <a:spcPts val="0"/>
                        </a:spcAft>
                      </a:pPr>
                      <a:r>
                        <a:rPr lang="da-DK" sz="1800">
                          <a:effectLst/>
                        </a:rPr>
                        <a:t>End-user customers has to acquire access to any range used by the Microsoft partner.</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extLst>
                  <a:ext uri="{0D108BD9-81ED-4DB2-BD59-A6C34878D82A}">
                    <a16:rowId xmlns:a16="http://schemas.microsoft.com/office/drawing/2014/main" val="1373437315"/>
                  </a:ext>
                </a:extLst>
              </a:tr>
              <a:tr h="296682">
                <a:tc>
                  <a:txBody>
                    <a:bodyPr/>
                    <a:lstStyle/>
                    <a:p>
                      <a:pPr>
                        <a:spcBef>
                          <a:spcPts val="435"/>
                        </a:spcBef>
                        <a:spcAft>
                          <a:spcPts val="0"/>
                        </a:spcAft>
                      </a:pPr>
                      <a:r>
                        <a:rPr lang="da-DK" sz="1800">
                          <a:effectLst/>
                        </a:rPr>
                        <a:t>50.000 – 50.009</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tc>
                  <a:txBody>
                    <a:bodyPr/>
                    <a:lstStyle/>
                    <a:p>
                      <a:pPr>
                        <a:spcBef>
                          <a:spcPts val="435"/>
                        </a:spcBef>
                        <a:spcAft>
                          <a:spcPts val="0"/>
                        </a:spcAft>
                      </a:pPr>
                      <a:r>
                        <a:rPr lang="da-DK" sz="1800">
                          <a:effectLst/>
                        </a:rPr>
                        <a:t>Included in the starter pack: Access to ten tables and codeunits.</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extLst>
                  <a:ext uri="{0D108BD9-81ED-4DB2-BD59-A6C34878D82A}">
                    <a16:rowId xmlns:a16="http://schemas.microsoft.com/office/drawing/2014/main" val="4096142412"/>
                  </a:ext>
                </a:extLst>
              </a:tr>
              <a:tr h="296682">
                <a:tc>
                  <a:txBody>
                    <a:bodyPr/>
                    <a:lstStyle/>
                    <a:p>
                      <a:pPr>
                        <a:spcBef>
                          <a:spcPts val="435"/>
                        </a:spcBef>
                        <a:spcAft>
                          <a:spcPts val="0"/>
                        </a:spcAft>
                      </a:pPr>
                      <a:r>
                        <a:rPr lang="da-DK" sz="1800">
                          <a:effectLst/>
                        </a:rPr>
                        <a:t>50.010 – 50.019</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tc>
                  <a:txBody>
                    <a:bodyPr/>
                    <a:lstStyle/>
                    <a:p>
                      <a:pPr>
                        <a:spcBef>
                          <a:spcPts val="435"/>
                        </a:spcBef>
                        <a:spcAft>
                          <a:spcPts val="0"/>
                        </a:spcAft>
                      </a:pPr>
                      <a:r>
                        <a:rPr lang="da-DK" sz="1800">
                          <a:effectLst/>
                        </a:rPr>
                        <a:t>Included in the extended pack: Access to ten tables and codeunits.</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extLst>
                  <a:ext uri="{0D108BD9-81ED-4DB2-BD59-A6C34878D82A}">
                    <a16:rowId xmlns:a16="http://schemas.microsoft.com/office/drawing/2014/main" val="1317827649"/>
                  </a:ext>
                </a:extLst>
              </a:tr>
              <a:tr h="445023">
                <a:tc>
                  <a:txBody>
                    <a:bodyPr/>
                    <a:lstStyle/>
                    <a:p>
                      <a:pPr>
                        <a:spcBef>
                          <a:spcPts val="435"/>
                        </a:spcBef>
                        <a:spcAft>
                          <a:spcPts val="0"/>
                        </a:spcAft>
                      </a:pPr>
                      <a:r>
                        <a:rPr lang="da-DK" sz="1800">
                          <a:effectLst/>
                        </a:rPr>
                        <a:t>50.000 – 50.099</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tc>
                  <a:txBody>
                    <a:bodyPr/>
                    <a:lstStyle/>
                    <a:p>
                      <a:pPr>
                        <a:spcBef>
                          <a:spcPts val="435"/>
                        </a:spcBef>
                        <a:spcAft>
                          <a:spcPts val="0"/>
                        </a:spcAft>
                      </a:pPr>
                      <a:r>
                        <a:rPr lang="da-DK" sz="1800" dirty="0" err="1">
                          <a:effectLst/>
                        </a:rPr>
                        <a:t>Also</a:t>
                      </a:r>
                      <a:r>
                        <a:rPr lang="da-DK" sz="1800" dirty="0">
                          <a:effectLst/>
                        </a:rPr>
                        <a:t> </a:t>
                      </a:r>
                      <a:r>
                        <a:rPr lang="da-DK" sz="1800" dirty="0" err="1">
                          <a:effectLst/>
                        </a:rPr>
                        <a:t>included</a:t>
                      </a:r>
                      <a:r>
                        <a:rPr lang="da-DK" sz="1800" dirty="0">
                          <a:effectLst/>
                        </a:rPr>
                        <a:t> in the starter </a:t>
                      </a:r>
                      <a:r>
                        <a:rPr lang="da-DK" sz="1800" dirty="0" err="1">
                          <a:effectLst/>
                        </a:rPr>
                        <a:t>pack</a:t>
                      </a:r>
                      <a:r>
                        <a:rPr lang="da-DK" sz="1800" dirty="0">
                          <a:effectLst/>
                        </a:rPr>
                        <a:t>: </a:t>
                      </a:r>
                      <a:r>
                        <a:rPr lang="da-DK" sz="1800" dirty="0" err="1">
                          <a:effectLst/>
                        </a:rPr>
                        <a:t>one</a:t>
                      </a:r>
                      <a:r>
                        <a:rPr lang="da-DK" sz="1800" dirty="0">
                          <a:effectLst/>
                        </a:rPr>
                        <a:t> hundred pages, </a:t>
                      </a:r>
                      <a:r>
                        <a:rPr lang="da-DK" sz="1800" dirty="0" err="1">
                          <a:effectLst/>
                        </a:rPr>
                        <a:t>reports</a:t>
                      </a:r>
                      <a:r>
                        <a:rPr lang="da-DK" sz="1800" dirty="0">
                          <a:effectLst/>
                        </a:rPr>
                        <a:t>, </a:t>
                      </a:r>
                      <a:r>
                        <a:rPr lang="da-DK" sz="1800" dirty="0" err="1">
                          <a:effectLst/>
                        </a:rPr>
                        <a:t>Queries</a:t>
                      </a:r>
                      <a:r>
                        <a:rPr lang="da-DK" sz="1800" dirty="0">
                          <a:effectLst/>
                        </a:rPr>
                        <a:t> and XMLports.</a:t>
                      </a:r>
                      <a:endParaRPr lang="en-US" sz="1800" dirty="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extLst>
                  <a:ext uri="{0D108BD9-81ED-4DB2-BD59-A6C34878D82A}">
                    <a16:rowId xmlns:a16="http://schemas.microsoft.com/office/drawing/2014/main" val="890477452"/>
                  </a:ext>
                </a:extLst>
              </a:tr>
              <a:tr h="296682">
                <a:tc>
                  <a:txBody>
                    <a:bodyPr/>
                    <a:lstStyle/>
                    <a:p>
                      <a:pPr>
                        <a:spcBef>
                          <a:spcPts val="435"/>
                        </a:spcBef>
                        <a:spcAft>
                          <a:spcPts val="0"/>
                        </a:spcAft>
                      </a:pPr>
                      <a:r>
                        <a:rPr lang="da-DK" sz="1800" dirty="0">
                          <a:effectLst/>
                        </a:rPr>
                        <a:t>50.100 – 50.199</a:t>
                      </a:r>
                      <a:endParaRPr lang="en-US" sz="1800" dirty="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tc>
                  <a:txBody>
                    <a:bodyPr/>
                    <a:lstStyle/>
                    <a:p>
                      <a:pPr>
                        <a:spcBef>
                          <a:spcPts val="435"/>
                        </a:spcBef>
                        <a:spcAft>
                          <a:spcPts val="0"/>
                        </a:spcAft>
                      </a:pPr>
                      <a:r>
                        <a:rPr lang="da-DK" sz="1800">
                          <a:effectLst/>
                        </a:rPr>
                        <a:t>Also included in the extended pack: one hundred pages and XMLports.</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extLst>
                  <a:ext uri="{0D108BD9-81ED-4DB2-BD59-A6C34878D82A}">
                    <a16:rowId xmlns:a16="http://schemas.microsoft.com/office/drawing/2014/main" val="1139307610"/>
                  </a:ext>
                </a:extLst>
              </a:tr>
              <a:tr h="296682">
                <a:tc>
                  <a:txBody>
                    <a:bodyPr/>
                    <a:lstStyle/>
                    <a:p>
                      <a:pPr>
                        <a:spcBef>
                          <a:spcPts val="435"/>
                        </a:spcBef>
                        <a:spcAft>
                          <a:spcPts val="0"/>
                        </a:spcAft>
                      </a:pPr>
                      <a:r>
                        <a:rPr lang="da-DK" sz="1800">
                          <a:effectLst/>
                        </a:rPr>
                        <a:t>100.000 – 999.999</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tc>
                  <a:txBody>
                    <a:bodyPr/>
                    <a:lstStyle/>
                    <a:p>
                      <a:pPr>
                        <a:spcBef>
                          <a:spcPts val="435"/>
                        </a:spcBef>
                        <a:spcAft>
                          <a:spcPts val="0"/>
                        </a:spcAft>
                      </a:pPr>
                      <a:r>
                        <a:rPr lang="da-DK" sz="1800">
                          <a:effectLst/>
                        </a:rPr>
                        <a:t>Testing objects and other objects reserved by Microsoft</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extLst>
                  <a:ext uri="{0D108BD9-81ED-4DB2-BD59-A6C34878D82A}">
                    <a16:rowId xmlns:a16="http://schemas.microsoft.com/office/drawing/2014/main" val="113758923"/>
                  </a:ext>
                </a:extLst>
              </a:tr>
              <a:tr h="148341">
                <a:tc>
                  <a:txBody>
                    <a:bodyPr/>
                    <a:lstStyle/>
                    <a:p>
                      <a:pPr>
                        <a:spcBef>
                          <a:spcPts val="435"/>
                        </a:spcBef>
                        <a:spcAft>
                          <a:spcPts val="0"/>
                        </a:spcAft>
                      </a:pPr>
                      <a:r>
                        <a:rPr lang="da-DK" sz="1800">
                          <a:effectLst/>
                        </a:rPr>
                        <a:t>1.000.000 – 98.999.999</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tc>
                  <a:txBody>
                    <a:bodyPr/>
                    <a:lstStyle/>
                    <a:p>
                      <a:pPr>
                        <a:spcBef>
                          <a:spcPts val="435"/>
                        </a:spcBef>
                        <a:spcAft>
                          <a:spcPts val="0"/>
                        </a:spcAft>
                      </a:pPr>
                      <a:r>
                        <a:rPr lang="da-DK" sz="1800">
                          <a:effectLst/>
                        </a:rPr>
                        <a:t>CfMD approved add-ons</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extLst>
                  <a:ext uri="{0D108BD9-81ED-4DB2-BD59-A6C34878D82A}">
                    <a16:rowId xmlns:a16="http://schemas.microsoft.com/office/drawing/2014/main" val="2469995846"/>
                  </a:ext>
                </a:extLst>
              </a:tr>
              <a:tr h="296682">
                <a:tc>
                  <a:txBody>
                    <a:bodyPr/>
                    <a:lstStyle/>
                    <a:p>
                      <a:pPr>
                        <a:spcBef>
                          <a:spcPts val="435"/>
                        </a:spcBef>
                        <a:spcAft>
                          <a:spcPts val="0"/>
                        </a:spcAft>
                      </a:pPr>
                      <a:r>
                        <a:rPr lang="da-DK" sz="1800">
                          <a:effectLst/>
                        </a:rPr>
                        <a:t>99.000.000 – 99.999.999</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tc>
                  <a:txBody>
                    <a:bodyPr/>
                    <a:lstStyle/>
                    <a:p>
                      <a:pPr>
                        <a:spcBef>
                          <a:spcPts val="435"/>
                        </a:spcBef>
                        <a:spcAft>
                          <a:spcPts val="0"/>
                        </a:spcAft>
                      </a:pPr>
                      <a:r>
                        <a:rPr lang="da-DK" sz="1800">
                          <a:effectLst/>
                        </a:rPr>
                        <a:t>Microsoft Standard functionality for the manufacturing module</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extLst>
                  <a:ext uri="{0D108BD9-81ED-4DB2-BD59-A6C34878D82A}">
                    <a16:rowId xmlns:a16="http://schemas.microsoft.com/office/drawing/2014/main" val="1488936746"/>
                  </a:ext>
                </a:extLst>
              </a:tr>
              <a:tr h="890046">
                <a:tc>
                  <a:txBody>
                    <a:bodyPr/>
                    <a:lstStyle/>
                    <a:p>
                      <a:pPr>
                        <a:spcBef>
                          <a:spcPts val="435"/>
                        </a:spcBef>
                        <a:spcAft>
                          <a:spcPts val="0"/>
                        </a:spcAft>
                      </a:pPr>
                      <a:r>
                        <a:rPr lang="da-DK" sz="1800">
                          <a:effectLst/>
                        </a:rPr>
                        <a:t>1.000.000.000</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tc>
                  <a:txBody>
                    <a:bodyPr/>
                    <a:lstStyle/>
                    <a:p>
                      <a:pPr>
                        <a:spcBef>
                          <a:spcPts val="435"/>
                        </a:spcBef>
                        <a:spcAft>
                          <a:spcPts val="0"/>
                        </a:spcAft>
                      </a:pPr>
                      <a:r>
                        <a:rPr lang="da-DK" sz="1800">
                          <a:effectLst/>
                        </a:rPr>
                        <a:t>Used by Dynamics NAV versions up till NAV 2009 for storing data on restoring a backup to the system. When the restore is completed all objects and data are moved from the 1.000.000.000 range to the actual ranges.</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extLst>
                  <a:ext uri="{0D108BD9-81ED-4DB2-BD59-A6C34878D82A}">
                    <a16:rowId xmlns:a16="http://schemas.microsoft.com/office/drawing/2014/main" val="4256045935"/>
                  </a:ext>
                </a:extLst>
              </a:tr>
              <a:tr h="148341">
                <a:tc>
                  <a:txBody>
                    <a:bodyPr/>
                    <a:lstStyle/>
                    <a:p>
                      <a:pPr>
                        <a:spcBef>
                          <a:spcPts val="435"/>
                        </a:spcBef>
                        <a:spcAft>
                          <a:spcPts val="0"/>
                        </a:spcAft>
                      </a:pPr>
                      <a:r>
                        <a:rPr lang="da-DK" sz="1800">
                          <a:effectLst/>
                        </a:rPr>
                        <a:t>2.000.000.000</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tc>
                  <a:txBody>
                    <a:bodyPr/>
                    <a:lstStyle/>
                    <a:p>
                      <a:pPr>
                        <a:spcBef>
                          <a:spcPts val="435"/>
                        </a:spcBef>
                        <a:spcAft>
                          <a:spcPts val="0"/>
                        </a:spcAft>
                      </a:pPr>
                      <a:r>
                        <a:rPr lang="da-DK" sz="1800">
                          <a:effectLst/>
                        </a:rPr>
                        <a:t>System and virtual objects </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extLst>
                  <a:ext uri="{0D108BD9-81ED-4DB2-BD59-A6C34878D82A}">
                    <a16:rowId xmlns:a16="http://schemas.microsoft.com/office/drawing/2014/main" val="613624369"/>
                  </a:ext>
                </a:extLst>
              </a:tr>
              <a:tr h="148341">
                <a:tc>
                  <a:txBody>
                    <a:bodyPr/>
                    <a:lstStyle/>
                    <a:p>
                      <a:pPr>
                        <a:spcBef>
                          <a:spcPts val="435"/>
                        </a:spcBef>
                        <a:spcAft>
                          <a:spcPts val="0"/>
                        </a:spcAft>
                      </a:pPr>
                      <a:r>
                        <a:rPr lang="da-DK" sz="1800">
                          <a:effectLst/>
                        </a:rPr>
                        <a:t>123.465.700 – 123.456.799</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tc>
                  <a:txBody>
                    <a:bodyPr/>
                    <a:lstStyle/>
                    <a:p>
                      <a:pPr>
                        <a:spcBef>
                          <a:spcPts val="435"/>
                        </a:spcBef>
                        <a:spcAft>
                          <a:spcPts val="0"/>
                        </a:spcAft>
                      </a:pPr>
                      <a:r>
                        <a:rPr lang="da-DK" sz="1800" dirty="0">
                          <a:effectLst/>
                        </a:rPr>
                        <a:t>Objects </a:t>
                      </a:r>
                      <a:r>
                        <a:rPr lang="da-DK" sz="1800" dirty="0" err="1">
                          <a:effectLst/>
                        </a:rPr>
                        <a:t>used</a:t>
                      </a:r>
                      <a:r>
                        <a:rPr lang="da-DK" sz="1800" dirty="0">
                          <a:effectLst/>
                        </a:rPr>
                        <a:t> </a:t>
                      </a:r>
                      <a:r>
                        <a:rPr lang="da-DK" sz="1800" dirty="0" err="1">
                          <a:effectLst/>
                        </a:rPr>
                        <a:t>only</a:t>
                      </a:r>
                      <a:r>
                        <a:rPr lang="da-DK" sz="1800" dirty="0">
                          <a:effectLst/>
                        </a:rPr>
                        <a:t> for </a:t>
                      </a:r>
                      <a:r>
                        <a:rPr lang="da-DK" sz="1800" dirty="0" err="1">
                          <a:effectLst/>
                        </a:rPr>
                        <a:t>training</a:t>
                      </a:r>
                      <a:r>
                        <a:rPr lang="da-DK" sz="1800" dirty="0">
                          <a:effectLst/>
                        </a:rPr>
                        <a:t> purposes</a:t>
                      </a:r>
                      <a:endParaRPr lang="en-US" sz="1800" dirty="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extLst>
                  <a:ext uri="{0D108BD9-81ED-4DB2-BD59-A6C34878D82A}">
                    <a16:rowId xmlns:a16="http://schemas.microsoft.com/office/drawing/2014/main" val="1669569510"/>
                  </a:ext>
                </a:extLst>
              </a:tr>
            </a:tbl>
          </a:graphicData>
        </a:graphic>
      </p:graphicFrame>
    </p:spTree>
    <p:extLst>
      <p:ext uri="{BB962C8B-B14F-4D97-AF65-F5344CB8AC3E}">
        <p14:creationId xmlns:p14="http://schemas.microsoft.com/office/powerpoint/2010/main" val="2085693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94A37-19E2-4C52-B852-6F740B9995DC}"/>
              </a:ext>
            </a:extLst>
          </p:cNvPr>
          <p:cNvSpPr>
            <a:spLocks noGrp="1"/>
          </p:cNvSpPr>
          <p:nvPr>
            <p:ph type="title"/>
          </p:nvPr>
        </p:nvSpPr>
        <p:spPr/>
        <p:txBody>
          <a:bodyPr/>
          <a:lstStyle/>
          <a:p>
            <a:r>
              <a:rPr lang="da-DK" dirty="0"/>
              <a:t>Agenda</a:t>
            </a:r>
            <a:endParaRPr lang="en-US" dirty="0"/>
          </a:p>
        </p:txBody>
      </p:sp>
      <p:sp>
        <p:nvSpPr>
          <p:cNvPr id="3" name="Content Placeholder 2">
            <a:extLst>
              <a:ext uri="{FF2B5EF4-FFF2-40B4-BE49-F238E27FC236}">
                <a16:creationId xmlns:a16="http://schemas.microsoft.com/office/drawing/2014/main" id="{A4B92F99-4AB5-480D-BFB9-594399EEB9CA}"/>
              </a:ext>
            </a:extLst>
          </p:cNvPr>
          <p:cNvSpPr>
            <a:spLocks noGrp="1"/>
          </p:cNvSpPr>
          <p:nvPr>
            <p:ph idx="1"/>
          </p:nvPr>
        </p:nvSpPr>
        <p:spPr>
          <a:xfrm>
            <a:off x="838200" y="1825625"/>
            <a:ext cx="9404838" cy="4351338"/>
          </a:xfrm>
        </p:spPr>
        <p:txBody>
          <a:bodyPr>
            <a:normAutofit fontScale="92500" lnSpcReduction="20000"/>
          </a:bodyPr>
          <a:lstStyle/>
          <a:p>
            <a:r>
              <a:rPr lang="en-US" dirty="0"/>
              <a:t>Solution Overview</a:t>
            </a:r>
          </a:p>
          <a:p>
            <a:r>
              <a:rPr lang="en-US" dirty="0"/>
              <a:t>Introduction to the Visual Studio Code editor</a:t>
            </a:r>
          </a:p>
          <a:p>
            <a:r>
              <a:rPr lang="en-US" dirty="0"/>
              <a:t>Setting up a Git repository</a:t>
            </a:r>
          </a:p>
          <a:p>
            <a:r>
              <a:rPr lang="en-US" dirty="0"/>
              <a:t>Data and Process Model</a:t>
            </a:r>
          </a:p>
          <a:p>
            <a:r>
              <a:rPr lang="en-US" dirty="0"/>
              <a:t>Master Tables and Pages</a:t>
            </a:r>
          </a:p>
          <a:p>
            <a:r>
              <a:rPr lang="en-US" dirty="0"/>
              <a:t>Documents</a:t>
            </a:r>
          </a:p>
          <a:p>
            <a:r>
              <a:rPr lang="en-US" dirty="0"/>
              <a:t>Posting</a:t>
            </a:r>
          </a:p>
          <a:p>
            <a:r>
              <a:rPr lang="en-US" dirty="0"/>
              <a:t>Feature Integration</a:t>
            </a:r>
          </a:p>
          <a:p>
            <a:r>
              <a:rPr lang="en-US" dirty="0"/>
              <a:t>Reporting</a:t>
            </a:r>
          </a:p>
          <a:p>
            <a:r>
              <a:rPr lang="en-US" dirty="0"/>
              <a:t>Role Tailoring</a:t>
            </a:r>
          </a:p>
        </p:txBody>
      </p:sp>
    </p:spTree>
    <p:extLst>
      <p:ext uri="{BB962C8B-B14F-4D97-AF65-F5344CB8AC3E}">
        <p14:creationId xmlns:p14="http://schemas.microsoft.com/office/powerpoint/2010/main" val="9868330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B680A-AFE5-4CE8-B35D-BB2961107541}"/>
              </a:ext>
            </a:extLst>
          </p:cNvPr>
          <p:cNvSpPr>
            <a:spLocks noGrp="1"/>
          </p:cNvSpPr>
          <p:nvPr>
            <p:ph type="title"/>
          </p:nvPr>
        </p:nvSpPr>
        <p:spPr/>
        <p:txBody>
          <a:bodyPr/>
          <a:lstStyle/>
          <a:p>
            <a:r>
              <a:rPr lang="en-US" dirty="0"/>
              <a:t>The </a:t>
            </a:r>
            <a:r>
              <a:rPr lang="en-US" dirty="0" err="1"/>
              <a:t>InDataSet</a:t>
            </a:r>
            <a:r>
              <a:rPr lang="en-US" dirty="0"/>
              <a:t> property</a:t>
            </a:r>
          </a:p>
        </p:txBody>
      </p:sp>
      <p:sp>
        <p:nvSpPr>
          <p:cNvPr id="3" name="Content Placeholder 2">
            <a:extLst>
              <a:ext uri="{FF2B5EF4-FFF2-40B4-BE49-F238E27FC236}">
                <a16:creationId xmlns:a16="http://schemas.microsoft.com/office/drawing/2014/main" id="{A18824B0-1918-445A-93EC-83213A3F6452}"/>
              </a:ext>
            </a:extLst>
          </p:cNvPr>
          <p:cNvSpPr>
            <a:spLocks noGrp="1"/>
          </p:cNvSpPr>
          <p:nvPr>
            <p:ph idx="1"/>
          </p:nvPr>
        </p:nvSpPr>
        <p:spPr>
          <a:xfrm>
            <a:off x="838200" y="1825625"/>
            <a:ext cx="10515600" cy="2099604"/>
          </a:xfrm>
        </p:spPr>
        <p:txBody>
          <a:bodyPr/>
          <a:lstStyle/>
          <a:p>
            <a:pPr marL="0" indent="0">
              <a:buNone/>
            </a:pPr>
            <a:r>
              <a:rPr lang="en-US" dirty="0"/>
              <a:t>Due to the Dynamics 365 BC architecture, all code is executed in the service tier. This also means that variables are not available in the page by default. In order to make the variable available on the page, it is necessary to include the variable to the dataset. This is done by setting a property just before assigning the variable:</a:t>
            </a:r>
          </a:p>
          <a:p>
            <a:pPr marL="0" indent="0">
              <a:buNone/>
            </a:pPr>
            <a:endParaRPr lang="en-US" dirty="0"/>
          </a:p>
        </p:txBody>
      </p:sp>
      <p:sp>
        <p:nvSpPr>
          <p:cNvPr id="5" name="Text Box 77">
            <a:extLst>
              <a:ext uri="{FF2B5EF4-FFF2-40B4-BE49-F238E27FC236}">
                <a16:creationId xmlns:a16="http://schemas.microsoft.com/office/drawing/2014/main" id="{19170F93-CA2B-4E9B-B00A-E4E15B3A5207}"/>
              </a:ext>
            </a:extLst>
          </p:cNvPr>
          <p:cNvSpPr txBox="1">
            <a:spLocks noChangeArrowheads="1"/>
          </p:cNvSpPr>
          <p:nvPr/>
        </p:nvSpPr>
        <p:spPr bwMode="auto">
          <a:xfrm>
            <a:off x="3180529" y="4350098"/>
            <a:ext cx="6164194" cy="1928040"/>
          </a:xfrm>
          <a:prstGeom prst="rect">
            <a:avLst/>
          </a:prstGeom>
          <a:solidFill>
            <a:schemeClr val="tx1">
              <a:lumMod val="85000"/>
              <a:lumOff val="15000"/>
            </a:schemeClr>
          </a:solidFill>
          <a:ln w="9525">
            <a:solidFill>
              <a:srgbClr val="000000"/>
            </a:solidFill>
            <a:miter lim="800000"/>
            <a:headEnd/>
            <a:tailEnd/>
          </a:ln>
        </p:spPr>
        <p:txBody>
          <a:bodyPr rot="0" vert="horz" wrap="square" lIns="91440" tIns="45720" rIns="91440" bIns="45720" anchor="t" anchorCtr="0" upright="1">
            <a:noAutofit/>
          </a:bodyPr>
          <a:lstStyle/>
          <a:p>
            <a:pPr>
              <a:lnSpc>
                <a:spcPts val="1425"/>
              </a:lnSpc>
              <a:spcAft>
                <a:spcPts val="800"/>
              </a:spcAft>
            </a:pPr>
            <a:endParaRPr lang="en-US" sz="2000" noProof="1">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endParaRPr>
          </a:p>
          <a:p>
            <a:pPr>
              <a:lnSpc>
                <a:spcPts val="1425"/>
              </a:lnSpc>
              <a:spcAft>
                <a:spcPts val="800"/>
              </a:spcAft>
            </a:pPr>
            <a:r>
              <a:rPr lang="en-US" sz="2000" noProof="1">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var</a:t>
            </a:r>
            <a:endParaRPr lang="en-US" sz="2400" noProof="1">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n-US" sz="2000" noProof="1">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2000" noProof="1">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InDataSet</a:t>
            </a:r>
            <a:r>
              <a:rPr lang="en-US" sz="2000" noProof="1">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2400" noProof="1">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n-US" sz="2000" noProof="1">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ShowType : </a:t>
            </a:r>
            <a:r>
              <a:rPr lang="en-US" sz="2000" noProof="1">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Boolean</a:t>
            </a:r>
            <a:r>
              <a:rPr lang="en-US" sz="2000" noProof="1">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2400" noProof="1">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n-US" sz="2000" noProof="1">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2000" noProof="1">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InDataSet</a:t>
            </a:r>
            <a:r>
              <a:rPr lang="en-US" sz="2000" noProof="1">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2400" noProof="1">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n-US" sz="2000" noProof="1">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ShowMaxField : </a:t>
            </a:r>
            <a:r>
              <a:rPr lang="en-US" sz="2000" noProof="1">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Boolean</a:t>
            </a:r>
            <a:r>
              <a:rPr lang="en-US" sz="2000" noProof="1">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2400" noProof="1">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n-US" sz="2000" noProof="1">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2400" noProof="1">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noProof="1">
                <a:effectLst/>
                <a:latin typeface="Calibri" panose="020F0502020204030204" pitchFamily="34" charset="0"/>
                <a:ea typeface="Calibri" panose="020F0502020204030204" pitchFamily="34" charset="0"/>
                <a:cs typeface="Times New Roman" panose="02020603050405020304" pitchFamily="18" charset="0"/>
              </a:rPr>
              <a:t> </a:t>
            </a:r>
            <a:endParaRPr lang="en-US" sz="2400" noProof="1">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46703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C9213-4C2D-4F16-AB81-BFB588B7FCFD}"/>
              </a:ext>
            </a:extLst>
          </p:cNvPr>
          <p:cNvSpPr>
            <a:spLocks noGrp="1"/>
          </p:cNvSpPr>
          <p:nvPr>
            <p:ph type="title"/>
          </p:nvPr>
        </p:nvSpPr>
        <p:spPr/>
        <p:txBody>
          <a:bodyPr/>
          <a:lstStyle/>
          <a:p>
            <a:r>
              <a:rPr lang="en-US" dirty="0"/>
              <a:t>Solution Overview</a:t>
            </a:r>
          </a:p>
        </p:txBody>
      </p:sp>
      <p:pic>
        <p:nvPicPr>
          <p:cNvPr id="4" name="Picture 3">
            <a:extLst>
              <a:ext uri="{FF2B5EF4-FFF2-40B4-BE49-F238E27FC236}">
                <a16:creationId xmlns:a16="http://schemas.microsoft.com/office/drawing/2014/main" id="{5E70766F-2193-4127-B7C1-6E471C9B2ADA}"/>
              </a:ext>
            </a:extLst>
          </p:cNvPr>
          <p:cNvPicPr/>
          <p:nvPr/>
        </p:nvPicPr>
        <p:blipFill>
          <a:blip r:embed="rId2"/>
          <a:stretch>
            <a:fillRect/>
          </a:stretch>
        </p:blipFill>
        <p:spPr>
          <a:xfrm>
            <a:off x="3311912" y="1509110"/>
            <a:ext cx="4583380" cy="4858236"/>
          </a:xfrm>
          <a:prstGeom prst="rect">
            <a:avLst/>
          </a:prstGeom>
        </p:spPr>
      </p:pic>
    </p:spTree>
    <p:extLst>
      <p:ext uri="{BB962C8B-B14F-4D97-AF65-F5344CB8AC3E}">
        <p14:creationId xmlns:p14="http://schemas.microsoft.com/office/powerpoint/2010/main" val="10542953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7BE03-C2DD-4789-B5F2-55B6613034C1}"/>
              </a:ext>
            </a:extLst>
          </p:cNvPr>
          <p:cNvSpPr>
            <a:spLocks noGrp="1"/>
          </p:cNvSpPr>
          <p:nvPr>
            <p:ph type="title"/>
          </p:nvPr>
        </p:nvSpPr>
        <p:spPr/>
        <p:txBody>
          <a:bodyPr/>
          <a:lstStyle/>
          <a:p>
            <a:r>
              <a:rPr lang="en-US" dirty="0"/>
              <a:t>Field names in Extensions</a:t>
            </a:r>
          </a:p>
        </p:txBody>
      </p:sp>
      <p:sp>
        <p:nvSpPr>
          <p:cNvPr id="3" name="Content Placeholder 2">
            <a:extLst>
              <a:ext uri="{FF2B5EF4-FFF2-40B4-BE49-F238E27FC236}">
                <a16:creationId xmlns:a16="http://schemas.microsoft.com/office/drawing/2014/main" id="{968A63D7-FC4C-4719-B1E6-60F9E1FC3024}"/>
              </a:ext>
            </a:extLst>
          </p:cNvPr>
          <p:cNvSpPr>
            <a:spLocks noGrp="1"/>
          </p:cNvSpPr>
          <p:nvPr>
            <p:ph idx="1"/>
          </p:nvPr>
        </p:nvSpPr>
        <p:spPr>
          <a:xfrm>
            <a:off x="838200" y="1827212"/>
            <a:ext cx="10515600" cy="4665663"/>
          </a:xfrm>
        </p:spPr>
        <p:txBody>
          <a:bodyPr>
            <a:normAutofit fontScale="92500" lnSpcReduction="20000"/>
          </a:bodyPr>
          <a:lstStyle/>
          <a:p>
            <a:pPr marL="0" indent="0">
              <a:buNone/>
            </a:pPr>
            <a:r>
              <a:rPr lang="en-US" dirty="0"/>
              <a:t>You must use a prefix/suffix when naming all new objects. When you modify a core Dynamics 365 object using a Table Extension or Page Extension, the prefix must be defined at the control or field level.</a:t>
            </a:r>
          </a:p>
          <a:p>
            <a:pPr marL="0" indent="0">
              <a:buNone/>
            </a:pPr>
            <a:r>
              <a:rPr lang="en-US" dirty="0"/>
              <a:t>The prefix only applies to the name, the caption will be as normal to keep semblance to the users. E.g. name: </a:t>
            </a:r>
            <a:r>
              <a:rPr lang="en-US" b="1" dirty="0"/>
              <a:t>“CSD Resource Type”</a:t>
            </a:r>
            <a:r>
              <a:rPr lang="en-US" dirty="0"/>
              <a:t> and caption </a:t>
            </a:r>
            <a:r>
              <a:rPr lang="en-US" b="1" dirty="0"/>
              <a:t>‘Resource type’</a:t>
            </a:r>
          </a:p>
          <a:p>
            <a:pPr marL="0" indent="0">
              <a:buNone/>
            </a:pPr>
            <a:endParaRPr lang="en-US" b="1" dirty="0"/>
          </a:p>
          <a:p>
            <a:pPr marL="0" indent="0">
              <a:buNone/>
            </a:pPr>
            <a:r>
              <a:rPr lang="en-US" dirty="0"/>
              <a:t>The same applies to these controls on </a:t>
            </a:r>
            <a:r>
              <a:rPr lang="en-US" dirty="0" err="1"/>
              <a:t>pageextensions</a:t>
            </a:r>
            <a:endParaRPr lang="en-US" dirty="0"/>
          </a:p>
          <a:p>
            <a:pPr>
              <a:buFontTx/>
              <a:buChar char="-"/>
            </a:pPr>
            <a:r>
              <a:rPr lang="en-US" dirty="0"/>
              <a:t>Action Group names</a:t>
            </a:r>
          </a:p>
          <a:p>
            <a:pPr>
              <a:buFontTx/>
              <a:buChar char="-"/>
            </a:pPr>
            <a:r>
              <a:rPr lang="en-US" dirty="0"/>
              <a:t>Action names</a:t>
            </a:r>
          </a:p>
          <a:p>
            <a:pPr>
              <a:buFontTx/>
              <a:buChar char="-"/>
            </a:pPr>
            <a:r>
              <a:rPr lang="en-US" dirty="0"/>
              <a:t>Group names</a:t>
            </a:r>
          </a:p>
          <a:p>
            <a:pPr>
              <a:buFontTx/>
              <a:buChar char="-"/>
            </a:pPr>
            <a:r>
              <a:rPr lang="en-US" dirty="0" err="1"/>
              <a:t>CueGroup</a:t>
            </a:r>
            <a:r>
              <a:rPr lang="en-US" dirty="0"/>
              <a:t> names</a:t>
            </a:r>
          </a:p>
        </p:txBody>
      </p:sp>
    </p:spTree>
    <p:extLst>
      <p:ext uri="{BB962C8B-B14F-4D97-AF65-F5344CB8AC3E}">
        <p14:creationId xmlns:p14="http://schemas.microsoft.com/office/powerpoint/2010/main" val="40387708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E77A5F-3B2B-4CF9-955B-F18CE523C5AA}"/>
              </a:ext>
            </a:extLst>
          </p:cNvPr>
          <p:cNvSpPr>
            <a:spLocks noGrp="1"/>
          </p:cNvSpPr>
          <p:nvPr>
            <p:ph type="title"/>
          </p:nvPr>
        </p:nvSpPr>
        <p:spPr/>
        <p:txBody>
          <a:bodyPr/>
          <a:lstStyle/>
          <a:p>
            <a:r>
              <a:rPr lang="en-US" dirty="0"/>
              <a:t>Object naming in Extensions</a:t>
            </a:r>
            <a:endParaRPr lang="en-DK" dirty="0"/>
          </a:p>
        </p:txBody>
      </p:sp>
      <p:sp>
        <p:nvSpPr>
          <p:cNvPr id="3" name="Pladsholder til indhold 2">
            <a:extLst>
              <a:ext uri="{FF2B5EF4-FFF2-40B4-BE49-F238E27FC236}">
                <a16:creationId xmlns:a16="http://schemas.microsoft.com/office/drawing/2014/main" id="{E35523BD-B224-4940-A175-0867EFAD74FC}"/>
              </a:ext>
            </a:extLst>
          </p:cNvPr>
          <p:cNvSpPr>
            <a:spLocks noGrp="1"/>
          </p:cNvSpPr>
          <p:nvPr>
            <p:ph idx="1"/>
          </p:nvPr>
        </p:nvSpPr>
        <p:spPr/>
        <p:txBody>
          <a:bodyPr/>
          <a:lstStyle/>
          <a:p>
            <a:r>
              <a:rPr lang="en-US" dirty="0"/>
              <a:t>You must use a prefix/suffix when naming all new objects. When you modify a core Dynamics 365 object using a Table Extension or Page Extension, the prefix must be defined at the control or field level.</a:t>
            </a:r>
          </a:p>
          <a:p>
            <a:endParaRPr lang="da-DK" dirty="0"/>
          </a:p>
          <a:p>
            <a:r>
              <a:rPr lang="da-DK" dirty="0" err="1"/>
              <a:t>table</a:t>
            </a:r>
            <a:r>
              <a:rPr lang="da-DK" dirty="0"/>
              <a:t> 70000000 CSD </a:t>
            </a:r>
            <a:r>
              <a:rPr lang="da-DK" dirty="0" err="1"/>
              <a:t>Salesperson</a:t>
            </a:r>
            <a:endParaRPr lang="da-DK" dirty="0"/>
          </a:p>
          <a:p>
            <a:endParaRPr lang="da-DK" dirty="0"/>
          </a:p>
          <a:p>
            <a:r>
              <a:rPr lang="da-DK" dirty="0"/>
              <a:t>page 70000000 CSD </a:t>
            </a:r>
            <a:r>
              <a:rPr lang="da-DK" dirty="0" err="1"/>
              <a:t>Salesperson</a:t>
            </a:r>
            <a:r>
              <a:rPr lang="da-DK" dirty="0"/>
              <a:t> Card</a:t>
            </a:r>
          </a:p>
          <a:p>
            <a:endParaRPr lang="da-DK" dirty="0"/>
          </a:p>
          <a:p>
            <a:r>
              <a:rPr lang="da-DK" dirty="0" err="1"/>
              <a:t>codeunit</a:t>
            </a:r>
            <a:r>
              <a:rPr lang="da-DK" dirty="0"/>
              <a:t> 70000000 CSD </a:t>
            </a:r>
            <a:r>
              <a:rPr lang="da-DK" dirty="0" err="1"/>
              <a:t>Salesperson</a:t>
            </a:r>
            <a:r>
              <a:rPr lang="da-DK" dirty="0"/>
              <a:t> Management</a:t>
            </a:r>
            <a:endParaRPr lang="en-DK" dirty="0"/>
          </a:p>
        </p:txBody>
      </p:sp>
    </p:spTree>
    <p:extLst>
      <p:ext uri="{BB962C8B-B14F-4D97-AF65-F5344CB8AC3E}">
        <p14:creationId xmlns:p14="http://schemas.microsoft.com/office/powerpoint/2010/main" val="369673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0C7290-7AFB-4CDB-A32C-14C9886A1689}"/>
              </a:ext>
            </a:extLst>
          </p:cNvPr>
          <p:cNvSpPr>
            <a:spLocks noGrp="1"/>
          </p:cNvSpPr>
          <p:nvPr>
            <p:ph type="title"/>
          </p:nvPr>
        </p:nvSpPr>
        <p:spPr/>
        <p:txBody>
          <a:bodyPr/>
          <a:lstStyle/>
          <a:p>
            <a:r>
              <a:rPr lang="da-DK" dirty="0"/>
              <a:t>Reserve </a:t>
            </a:r>
            <a:r>
              <a:rPr lang="da-DK" dirty="0" err="1"/>
              <a:t>your</a:t>
            </a:r>
            <a:r>
              <a:rPr lang="da-DK" dirty="0"/>
              <a:t> </a:t>
            </a:r>
            <a:r>
              <a:rPr lang="da-DK" dirty="0" err="1"/>
              <a:t>own</a:t>
            </a:r>
            <a:r>
              <a:rPr lang="da-DK" dirty="0"/>
              <a:t> </a:t>
            </a:r>
            <a:r>
              <a:rPr lang="da-DK" dirty="0" err="1"/>
              <a:t>prefix</a:t>
            </a:r>
            <a:endParaRPr lang="en-DK" dirty="0"/>
          </a:p>
        </p:txBody>
      </p:sp>
      <p:sp>
        <p:nvSpPr>
          <p:cNvPr id="3" name="Pladsholder til indhold 2">
            <a:extLst>
              <a:ext uri="{FF2B5EF4-FFF2-40B4-BE49-F238E27FC236}">
                <a16:creationId xmlns:a16="http://schemas.microsoft.com/office/drawing/2014/main" id="{6753B91F-8C63-4825-8A92-03CA289810EB}"/>
              </a:ext>
            </a:extLst>
          </p:cNvPr>
          <p:cNvSpPr>
            <a:spLocks noGrp="1"/>
          </p:cNvSpPr>
          <p:nvPr>
            <p:ph idx="1"/>
          </p:nvPr>
        </p:nvSpPr>
        <p:spPr/>
        <p:txBody>
          <a:bodyPr/>
          <a:lstStyle/>
          <a:p>
            <a:r>
              <a:rPr lang="da-DK" i="1" dirty="0"/>
              <a:t>d365val@microsoft.com</a:t>
            </a:r>
            <a:endParaRPr lang="en-DK" dirty="0"/>
          </a:p>
        </p:txBody>
      </p:sp>
    </p:spTree>
    <p:extLst>
      <p:ext uri="{BB962C8B-B14F-4D97-AF65-F5344CB8AC3E}">
        <p14:creationId xmlns:p14="http://schemas.microsoft.com/office/powerpoint/2010/main" val="3639085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CB18-2DEF-4C43-8744-991EE86FBE3D}"/>
              </a:ext>
            </a:extLst>
          </p:cNvPr>
          <p:cNvSpPr>
            <a:spLocks noGrp="1"/>
          </p:cNvSpPr>
          <p:nvPr>
            <p:ph type="title"/>
          </p:nvPr>
        </p:nvSpPr>
        <p:spPr/>
        <p:txBody>
          <a:bodyPr/>
          <a:lstStyle/>
          <a:p>
            <a:r>
              <a:rPr lang="en-US" dirty="0"/>
              <a:t>Import and export of files to and from the workspace.</a:t>
            </a:r>
          </a:p>
        </p:txBody>
      </p:sp>
      <p:pic>
        <p:nvPicPr>
          <p:cNvPr id="4" name="Picture 3">
            <a:extLst>
              <a:ext uri="{FF2B5EF4-FFF2-40B4-BE49-F238E27FC236}">
                <a16:creationId xmlns:a16="http://schemas.microsoft.com/office/drawing/2014/main" id="{0CE209E0-5BA9-46BD-A3F0-0012E266D154}"/>
              </a:ext>
            </a:extLst>
          </p:cNvPr>
          <p:cNvPicPr/>
          <p:nvPr/>
        </p:nvPicPr>
        <p:blipFill rotWithShape="1">
          <a:blip r:embed="rId2"/>
          <a:srcRect l="992" t="1224"/>
          <a:stretch/>
        </p:blipFill>
        <p:spPr bwMode="auto">
          <a:xfrm>
            <a:off x="2400300" y="1811216"/>
            <a:ext cx="7253410" cy="4601210"/>
          </a:xfrm>
          <a:prstGeom prst="rect">
            <a:avLst/>
          </a:prstGeom>
          <a:ln w="9525" cap="flat" cmpd="sng" algn="ctr">
            <a:solidFill>
              <a:srgbClr val="4472C4"/>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952750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2A1FD-8297-482B-91AD-8A652FAF6361}"/>
              </a:ext>
            </a:extLst>
          </p:cNvPr>
          <p:cNvSpPr>
            <a:spLocks noGrp="1"/>
          </p:cNvSpPr>
          <p:nvPr>
            <p:ph type="title"/>
          </p:nvPr>
        </p:nvSpPr>
        <p:spPr/>
        <p:txBody>
          <a:bodyPr/>
          <a:lstStyle/>
          <a:p>
            <a:r>
              <a:rPr lang="en-US" dirty="0"/>
              <a:t>Txt2Al conversion</a:t>
            </a:r>
          </a:p>
        </p:txBody>
      </p:sp>
      <p:pic>
        <p:nvPicPr>
          <p:cNvPr id="4" name="Picture 3">
            <a:extLst>
              <a:ext uri="{FF2B5EF4-FFF2-40B4-BE49-F238E27FC236}">
                <a16:creationId xmlns:a16="http://schemas.microsoft.com/office/drawing/2014/main" id="{B301DF92-FAAE-48A8-9C8C-3D9B3C342EB7}"/>
              </a:ext>
            </a:extLst>
          </p:cNvPr>
          <p:cNvPicPr>
            <a:picLocks noChangeAspect="1"/>
          </p:cNvPicPr>
          <p:nvPr/>
        </p:nvPicPr>
        <p:blipFill>
          <a:blip r:embed="rId2"/>
          <a:stretch>
            <a:fillRect/>
          </a:stretch>
        </p:blipFill>
        <p:spPr>
          <a:xfrm>
            <a:off x="1721826" y="1383295"/>
            <a:ext cx="8748347" cy="5237370"/>
          </a:xfrm>
          <a:prstGeom prst="rect">
            <a:avLst/>
          </a:prstGeom>
        </p:spPr>
      </p:pic>
      <p:sp>
        <p:nvSpPr>
          <p:cNvPr id="5" name="Arrow: Right 4">
            <a:extLst>
              <a:ext uri="{FF2B5EF4-FFF2-40B4-BE49-F238E27FC236}">
                <a16:creationId xmlns:a16="http://schemas.microsoft.com/office/drawing/2014/main" id="{41315B8E-DA16-4B9B-BBC3-E7172C24FCF0}"/>
              </a:ext>
            </a:extLst>
          </p:cNvPr>
          <p:cNvSpPr/>
          <p:nvPr/>
        </p:nvSpPr>
        <p:spPr>
          <a:xfrm>
            <a:off x="5416062" y="3429000"/>
            <a:ext cx="1591407" cy="186985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547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09519-1701-4B25-8021-5028E2EA6808}"/>
              </a:ext>
            </a:extLst>
          </p:cNvPr>
          <p:cNvSpPr>
            <a:spLocks noGrp="1"/>
          </p:cNvSpPr>
          <p:nvPr>
            <p:ph type="title"/>
          </p:nvPr>
        </p:nvSpPr>
        <p:spPr/>
        <p:txBody>
          <a:bodyPr/>
          <a:lstStyle/>
          <a:p>
            <a:r>
              <a:rPr lang="en-US" dirty="0"/>
              <a:t>Multilanguage Functionality in Extensions</a:t>
            </a:r>
          </a:p>
        </p:txBody>
      </p:sp>
      <p:sp>
        <p:nvSpPr>
          <p:cNvPr id="3" name="Content Placeholder 2">
            <a:extLst>
              <a:ext uri="{FF2B5EF4-FFF2-40B4-BE49-F238E27FC236}">
                <a16:creationId xmlns:a16="http://schemas.microsoft.com/office/drawing/2014/main" id="{A40529FB-706B-40A1-AAF1-A42D4066350A}"/>
              </a:ext>
            </a:extLst>
          </p:cNvPr>
          <p:cNvSpPr>
            <a:spLocks noGrp="1"/>
          </p:cNvSpPr>
          <p:nvPr>
            <p:ph idx="1"/>
          </p:nvPr>
        </p:nvSpPr>
        <p:spPr/>
        <p:txBody>
          <a:bodyPr>
            <a:normAutofit fontScale="92500"/>
          </a:bodyPr>
          <a:lstStyle/>
          <a:p>
            <a:r>
              <a:rPr lang="en-US" dirty="0"/>
              <a:t>In previous versions of Dynamics NAV, it was necessary to maintain all languages directly in the Development Environment. When you created messages for the user, you had to make sure that the text and the object names in the messages were enabled for multilanguage functionality.</a:t>
            </a:r>
          </a:p>
          <a:p>
            <a:endParaRPr lang="en-US" dirty="0"/>
          </a:p>
          <a:p>
            <a:r>
              <a:rPr lang="en-US" dirty="0"/>
              <a:t>Dynamics 365 BC handles multilanguage in a different way. Instead of storing all texts in different languages in the code, the texts are stored in XLIFF files. XLIFF (XML Localization Interchange File Format) is an XML-based format created to standardize the way localizable data are passed between tools during a localization process and a common format for CAT tool files. </a:t>
            </a:r>
          </a:p>
        </p:txBody>
      </p:sp>
    </p:spTree>
    <p:extLst>
      <p:ext uri="{BB962C8B-B14F-4D97-AF65-F5344CB8AC3E}">
        <p14:creationId xmlns:p14="http://schemas.microsoft.com/office/powerpoint/2010/main" val="36544724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E186C-7405-4C2F-BA97-F72606EF79E8}"/>
              </a:ext>
            </a:extLst>
          </p:cNvPr>
          <p:cNvSpPr>
            <a:spLocks noGrp="1"/>
          </p:cNvSpPr>
          <p:nvPr>
            <p:ph type="title"/>
          </p:nvPr>
        </p:nvSpPr>
        <p:spPr/>
        <p:txBody>
          <a:bodyPr/>
          <a:lstStyle/>
          <a:p>
            <a:r>
              <a:rPr lang="en-US" dirty="0"/>
              <a:t>Page Functions</a:t>
            </a:r>
          </a:p>
        </p:txBody>
      </p:sp>
      <p:graphicFrame>
        <p:nvGraphicFramePr>
          <p:cNvPr id="4" name="Table 3">
            <a:extLst>
              <a:ext uri="{FF2B5EF4-FFF2-40B4-BE49-F238E27FC236}">
                <a16:creationId xmlns:a16="http://schemas.microsoft.com/office/drawing/2014/main" id="{1EC3E251-389E-4ECE-BF08-A5B20F67DD8E}"/>
              </a:ext>
            </a:extLst>
          </p:cNvPr>
          <p:cNvGraphicFramePr>
            <a:graphicFrameLocks noGrp="1"/>
          </p:cNvGraphicFramePr>
          <p:nvPr>
            <p:extLst>
              <p:ext uri="{D42A27DB-BD31-4B8C-83A1-F6EECF244321}">
                <p14:modId xmlns:p14="http://schemas.microsoft.com/office/powerpoint/2010/main" val="2021490642"/>
              </p:ext>
            </p:extLst>
          </p:nvPr>
        </p:nvGraphicFramePr>
        <p:xfrm>
          <a:off x="1568605" y="1588197"/>
          <a:ext cx="9054790" cy="4715218"/>
        </p:xfrm>
        <a:graphic>
          <a:graphicData uri="http://schemas.openxmlformats.org/drawingml/2006/table">
            <a:tbl>
              <a:tblPr firstRow="1" firstCol="1" bandRow="1">
                <a:tableStyleId>{5C22544A-7EE6-4342-B048-85BDC9FD1C3A}</a:tableStyleId>
              </a:tblPr>
              <a:tblGrid>
                <a:gridCol w="3873190">
                  <a:extLst>
                    <a:ext uri="{9D8B030D-6E8A-4147-A177-3AD203B41FA5}">
                      <a16:colId xmlns:a16="http://schemas.microsoft.com/office/drawing/2014/main" val="609207834"/>
                    </a:ext>
                  </a:extLst>
                </a:gridCol>
                <a:gridCol w="5181600">
                  <a:extLst>
                    <a:ext uri="{9D8B030D-6E8A-4147-A177-3AD203B41FA5}">
                      <a16:colId xmlns:a16="http://schemas.microsoft.com/office/drawing/2014/main" val="2385162379"/>
                    </a:ext>
                  </a:extLst>
                </a:gridCol>
              </a:tblGrid>
              <a:tr h="290111">
                <a:tc>
                  <a:txBody>
                    <a:bodyPr/>
                    <a:lstStyle/>
                    <a:p>
                      <a:pPr>
                        <a:spcBef>
                          <a:spcPts val="435"/>
                        </a:spcBef>
                        <a:spcAft>
                          <a:spcPts val="0"/>
                        </a:spcAft>
                      </a:pPr>
                      <a:r>
                        <a:rPr lang="da-DK" sz="2000">
                          <a:effectLst/>
                        </a:rPr>
                        <a:t>Function</a:t>
                      </a:r>
                      <a:endParaRPr lang="en-US" sz="20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2000">
                          <a:effectLst/>
                        </a:rPr>
                        <a:t>Remarks</a:t>
                      </a:r>
                      <a:endParaRPr lang="en-US" sz="20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01973656"/>
                  </a:ext>
                </a:extLst>
              </a:tr>
              <a:tr h="290111">
                <a:tc>
                  <a:txBody>
                    <a:bodyPr/>
                    <a:lstStyle/>
                    <a:p>
                      <a:pPr>
                        <a:spcBef>
                          <a:spcPts val="435"/>
                        </a:spcBef>
                        <a:spcAft>
                          <a:spcPts val="0"/>
                        </a:spcAft>
                      </a:pPr>
                      <a:r>
                        <a:rPr lang="da-DK" sz="2000">
                          <a:effectLst/>
                        </a:rPr>
                        <a:t>CurrPage.SAVERECORD</a:t>
                      </a:r>
                      <a:endParaRPr lang="en-US" sz="20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2000">
                          <a:effectLst/>
                        </a:rPr>
                        <a:t>Saves the current record to the database.</a:t>
                      </a:r>
                      <a:endParaRPr lang="en-US" sz="20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1021108"/>
                  </a:ext>
                </a:extLst>
              </a:tr>
              <a:tr h="2030775">
                <a:tc>
                  <a:txBody>
                    <a:bodyPr/>
                    <a:lstStyle/>
                    <a:p>
                      <a:pPr>
                        <a:spcBef>
                          <a:spcPts val="435"/>
                        </a:spcBef>
                        <a:spcAft>
                          <a:spcPts val="0"/>
                        </a:spcAft>
                      </a:pPr>
                      <a:r>
                        <a:rPr lang="da-DK" sz="2000" dirty="0" err="1">
                          <a:effectLst/>
                        </a:rPr>
                        <a:t>CurrPage.UPDATE</a:t>
                      </a:r>
                      <a:endParaRPr lang="en-US" sz="20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2000" dirty="0">
                          <a:effectLst/>
                        </a:rPr>
                        <a:t>Saves the </a:t>
                      </a:r>
                      <a:r>
                        <a:rPr lang="da-DK" sz="2000" dirty="0" err="1">
                          <a:effectLst/>
                        </a:rPr>
                        <a:t>current</a:t>
                      </a:r>
                      <a:r>
                        <a:rPr lang="da-DK" sz="2000" dirty="0">
                          <a:effectLst/>
                        </a:rPr>
                        <a:t> </a:t>
                      </a:r>
                      <a:r>
                        <a:rPr lang="da-DK" sz="2000" dirty="0" err="1">
                          <a:effectLst/>
                        </a:rPr>
                        <a:t>record</a:t>
                      </a:r>
                      <a:r>
                        <a:rPr lang="da-DK" sz="2000" dirty="0">
                          <a:effectLst/>
                        </a:rPr>
                        <a:t>, and </a:t>
                      </a:r>
                      <a:r>
                        <a:rPr lang="da-DK" sz="2000" dirty="0" err="1">
                          <a:effectLst/>
                        </a:rPr>
                        <a:t>then</a:t>
                      </a:r>
                      <a:r>
                        <a:rPr lang="da-DK" sz="2000" dirty="0">
                          <a:effectLst/>
                        </a:rPr>
                        <a:t> </a:t>
                      </a:r>
                      <a:r>
                        <a:rPr lang="da-DK" sz="2000" dirty="0" err="1">
                          <a:effectLst/>
                        </a:rPr>
                        <a:t>updates</a:t>
                      </a:r>
                      <a:r>
                        <a:rPr lang="da-DK" sz="2000" dirty="0">
                          <a:effectLst/>
                        </a:rPr>
                        <a:t> the </a:t>
                      </a:r>
                      <a:r>
                        <a:rPr lang="da-DK" sz="2000" dirty="0" err="1">
                          <a:effectLst/>
                        </a:rPr>
                        <a:t>controls</a:t>
                      </a:r>
                      <a:r>
                        <a:rPr lang="da-DK" sz="2000" dirty="0">
                          <a:effectLst/>
                        </a:rPr>
                        <a:t> in the page. If the </a:t>
                      </a:r>
                      <a:r>
                        <a:rPr lang="da-DK" sz="2000" dirty="0" err="1">
                          <a:effectLst/>
                        </a:rPr>
                        <a:t>SaveRecord</a:t>
                      </a:r>
                      <a:r>
                        <a:rPr lang="da-DK" sz="2000" dirty="0">
                          <a:effectLst/>
                        </a:rPr>
                        <a:t> parameter is TRUE, </a:t>
                      </a:r>
                      <a:r>
                        <a:rPr lang="da-DK" sz="2000" dirty="0" err="1">
                          <a:effectLst/>
                        </a:rPr>
                        <a:t>this</a:t>
                      </a:r>
                      <a:r>
                        <a:rPr lang="da-DK" sz="2000" dirty="0">
                          <a:effectLst/>
                        </a:rPr>
                        <a:t> </a:t>
                      </a:r>
                      <a:r>
                        <a:rPr lang="da-DK" sz="2000" dirty="0" err="1">
                          <a:effectLst/>
                        </a:rPr>
                        <a:t>function</a:t>
                      </a:r>
                      <a:r>
                        <a:rPr lang="da-DK" sz="2000" dirty="0">
                          <a:effectLst/>
                        </a:rPr>
                        <a:t> saves the </a:t>
                      </a:r>
                      <a:r>
                        <a:rPr lang="da-DK" sz="2000" dirty="0" err="1">
                          <a:effectLst/>
                        </a:rPr>
                        <a:t>record</a:t>
                      </a:r>
                      <a:r>
                        <a:rPr lang="da-DK" sz="2000" dirty="0">
                          <a:effectLst/>
                        </a:rPr>
                        <a:t> </a:t>
                      </a:r>
                      <a:r>
                        <a:rPr lang="da-DK" sz="2000" dirty="0" err="1">
                          <a:effectLst/>
                        </a:rPr>
                        <a:t>before</a:t>
                      </a:r>
                      <a:r>
                        <a:rPr lang="da-DK" sz="2000" dirty="0">
                          <a:effectLst/>
                        </a:rPr>
                        <a:t> the system </a:t>
                      </a:r>
                      <a:r>
                        <a:rPr lang="da-DK" sz="2000" dirty="0" err="1">
                          <a:effectLst/>
                        </a:rPr>
                        <a:t>updates</a:t>
                      </a:r>
                      <a:r>
                        <a:rPr lang="da-DK" sz="2000" dirty="0">
                          <a:effectLst/>
                        </a:rPr>
                        <a:t> the page. If </a:t>
                      </a:r>
                      <a:r>
                        <a:rPr lang="da-DK" sz="2000" dirty="0" err="1">
                          <a:effectLst/>
                        </a:rPr>
                        <a:t>this</a:t>
                      </a:r>
                      <a:r>
                        <a:rPr lang="da-DK" sz="2000" dirty="0">
                          <a:effectLst/>
                        </a:rPr>
                        <a:t> parameter is FALSE, the system </a:t>
                      </a:r>
                      <a:r>
                        <a:rPr lang="da-DK" sz="2000" dirty="0" err="1">
                          <a:effectLst/>
                        </a:rPr>
                        <a:t>updates</a:t>
                      </a:r>
                      <a:r>
                        <a:rPr lang="da-DK" sz="2000" dirty="0">
                          <a:effectLst/>
                        </a:rPr>
                        <a:t> the page.</a:t>
                      </a:r>
                      <a:endParaRPr lang="en-US" sz="20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19867350"/>
                  </a:ext>
                </a:extLst>
              </a:tr>
              <a:tr h="1160443">
                <a:tc>
                  <a:txBody>
                    <a:bodyPr/>
                    <a:lstStyle/>
                    <a:p>
                      <a:pPr>
                        <a:spcBef>
                          <a:spcPts val="435"/>
                        </a:spcBef>
                        <a:spcAft>
                          <a:spcPts val="0"/>
                        </a:spcAft>
                      </a:pPr>
                      <a:r>
                        <a:rPr lang="da-DK" sz="2000">
                          <a:effectLst/>
                        </a:rPr>
                        <a:t>CurrPage.SETSELECTIONFILTER</a:t>
                      </a:r>
                      <a:endParaRPr lang="en-US" sz="20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2000">
                          <a:effectLst/>
                        </a:rPr>
                        <a:t>Notes the records that the user has selected</a:t>
                      </a:r>
                      <a:r>
                        <a:rPr lang="da-DK" sz="2000" spc="-95">
                          <a:effectLst/>
                        </a:rPr>
                        <a:t> </a:t>
                      </a:r>
                      <a:r>
                        <a:rPr lang="da-DK" sz="2000">
                          <a:effectLst/>
                        </a:rPr>
                        <a:t>on</a:t>
                      </a:r>
                      <a:r>
                        <a:rPr lang="da-DK" sz="2000" spc="-100">
                          <a:effectLst/>
                        </a:rPr>
                        <a:t> </a:t>
                      </a:r>
                      <a:r>
                        <a:rPr lang="da-DK" sz="2000">
                          <a:effectLst/>
                        </a:rPr>
                        <a:t>the</a:t>
                      </a:r>
                      <a:r>
                        <a:rPr lang="da-DK" sz="2000" spc="-95">
                          <a:effectLst/>
                        </a:rPr>
                        <a:t> </a:t>
                      </a:r>
                      <a:r>
                        <a:rPr lang="da-DK" sz="2000">
                          <a:effectLst/>
                        </a:rPr>
                        <a:t>page,</a:t>
                      </a:r>
                      <a:r>
                        <a:rPr lang="da-DK" sz="2000" spc="-100">
                          <a:effectLst/>
                        </a:rPr>
                        <a:t> </a:t>
                      </a:r>
                      <a:r>
                        <a:rPr lang="da-DK" sz="2000">
                          <a:effectLst/>
                        </a:rPr>
                        <a:t>marks</a:t>
                      </a:r>
                      <a:r>
                        <a:rPr lang="da-DK" sz="2000" spc="-90">
                          <a:effectLst/>
                        </a:rPr>
                        <a:t> </a:t>
                      </a:r>
                      <a:r>
                        <a:rPr lang="da-DK" sz="2000">
                          <a:effectLst/>
                        </a:rPr>
                        <a:t>those</a:t>
                      </a:r>
                      <a:r>
                        <a:rPr lang="da-DK" sz="2000" spc="-95">
                          <a:effectLst/>
                        </a:rPr>
                        <a:t> </a:t>
                      </a:r>
                      <a:r>
                        <a:rPr lang="da-DK" sz="2000">
                          <a:effectLst/>
                        </a:rPr>
                        <a:t>records in the specified table, and sets the filter</a:t>
                      </a:r>
                      <a:r>
                        <a:rPr lang="da-DK" sz="2000" spc="-200">
                          <a:effectLst/>
                        </a:rPr>
                        <a:t> </a:t>
                      </a:r>
                      <a:r>
                        <a:rPr lang="da-DK" sz="2000">
                          <a:effectLst/>
                        </a:rPr>
                        <a:t>to marked-only.</a:t>
                      </a:r>
                      <a:endParaRPr lang="en-US" sz="20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08208402"/>
                  </a:ext>
                </a:extLst>
              </a:tr>
              <a:tr h="580221">
                <a:tc>
                  <a:txBody>
                    <a:bodyPr/>
                    <a:lstStyle/>
                    <a:p>
                      <a:pPr>
                        <a:spcBef>
                          <a:spcPts val="435"/>
                        </a:spcBef>
                        <a:spcAft>
                          <a:spcPts val="0"/>
                        </a:spcAft>
                      </a:pPr>
                      <a:r>
                        <a:rPr lang="da-DK" sz="2000">
                          <a:effectLst/>
                        </a:rPr>
                        <a:t>CurrPage.ACTIVATE</a:t>
                      </a:r>
                      <a:endParaRPr lang="en-US" sz="20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2000">
                          <a:effectLst/>
                        </a:rPr>
                        <a:t>Brings the current page into the focus of the user.</a:t>
                      </a:r>
                      <a:endParaRPr lang="en-US" sz="20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53935517"/>
                  </a:ext>
                </a:extLst>
              </a:tr>
              <a:tr h="290111">
                <a:tc>
                  <a:txBody>
                    <a:bodyPr/>
                    <a:lstStyle/>
                    <a:p>
                      <a:pPr>
                        <a:spcBef>
                          <a:spcPts val="435"/>
                        </a:spcBef>
                        <a:spcAft>
                          <a:spcPts val="0"/>
                        </a:spcAft>
                      </a:pPr>
                      <a:r>
                        <a:rPr lang="da-DK" sz="2000">
                          <a:effectLst/>
                        </a:rPr>
                        <a:t>CurrPage.CLOSE</a:t>
                      </a:r>
                      <a:endParaRPr lang="en-US" sz="20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2000" dirty="0">
                          <a:effectLst/>
                        </a:rPr>
                        <a:t>Closes the </a:t>
                      </a:r>
                      <a:r>
                        <a:rPr lang="da-DK" sz="2000" dirty="0" err="1">
                          <a:effectLst/>
                        </a:rPr>
                        <a:t>current</a:t>
                      </a:r>
                      <a:r>
                        <a:rPr lang="da-DK" sz="2000" dirty="0">
                          <a:effectLst/>
                        </a:rPr>
                        <a:t> page.</a:t>
                      </a:r>
                      <a:endParaRPr lang="en-US" sz="20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66940301"/>
                  </a:ext>
                </a:extLst>
              </a:tr>
            </a:tbl>
          </a:graphicData>
        </a:graphic>
      </p:graphicFrame>
    </p:spTree>
    <p:extLst>
      <p:ext uri="{BB962C8B-B14F-4D97-AF65-F5344CB8AC3E}">
        <p14:creationId xmlns:p14="http://schemas.microsoft.com/office/powerpoint/2010/main" val="10030895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EF438-CE23-405A-AE56-CF6F866701DE}"/>
              </a:ext>
            </a:extLst>
          </p:cNvPr>
          <p:cNvSpPr>
            <a:spLocks noGrp="1"/>
          </p:cNvSpPr>
          <p:nvPr>
            <p:ph type="title"/>
          </p:nvPr>
        </p:nvSpPr>
        <p:spPr/>
        <p:txBody>
          <a:bodyPr/>
          <a:lstStyle/>
          <a:p>
            <a:r>
              <a:rPr lang="en-US" dirty="0"/>
              <a:t>Virtual Tables</a:t>
            </a:r>
          </a:p>
        </p:txBody>
      </p:sp>
      <p:graphicFrame>
        <p:nvGraphicFramePr>
          <p:cNvPr id="4" name="Table 3">
            <a:extLst>
              <a:ext uri="{FF2B5EF4-FFF2-40B4-BE49-F238E27FC236}">
                <a16:creationId xmlns:a16="http://schemas.microsoft.com/office/drawing/2014/main" id="{D07533EB-C3D0-43CF-AA1A-EE90F3ACD5E4}"/>
              </a:ext>
            </a:extLst>
          </p:cNvPr>
          <p:cNvGraphicFramePr>
            <a:graphicFrameLocks noGrp="1"/>
          </p:cNvGraphicFramePr>
          <p:nvPr>
            <p:extLst>
              <p:ext uri="{D42A27DB-BD31-4B8C-83A1-F6EECF244321}">
                <p14:modId xmlns:p14="http://schemas.microsoft.com/office/powerpoint/2010/main" val="2890994441"/>
              </p:ext>
            </p:extLst>
          </p:nvPr>
        </p:nvGraphicFramePr>
        <p:xfrm>
          <a:off x="981307" y="1806498"/>
          <a:ext cx="9958039" cy="4204010"/>
        </p:xfrm>
        <a:graphic>
          <a:graphicData uri="http://schemas.openxmlformats.org/drawingml/2006/table">
            <a:tbl>
              <a:tblPr firstRow="1" firstCol="1" lastRow="1" lastCol="1" bandRow="1" bandCol="1">
                <a:tableStyleId>{5C22544A-7EE6-4342-B048-85BDC9FD1C3A}</a:tableStyleId>
              </a:tblPr>
              <a:tblGrid>
                <a:gridCol w="3334215">
                  <a:extLst>
                    <a:ext uri="{9D8B030D-6E8A-4147-A177-3AD203B41FA5}">
                      <a16:colId xmlns:a16="http://schemas.microsoft.com/office/drawing/2014/main" val="2241670674"/>
                    </a:ext>
                  </a:extLst>
                </a:gridCol>
                <a:gridCol w="6623824">
                  <a:extLst>
                    <a:ext uri="{9D8B030D-6E8A-4147-A177-3AD203B41FA5}">
                      <a16:colId xmlns:a16="http://schemas.microsoft.com/office/drawing/2014/main" val="1031013478"/>
                    </a:ext>
                  </a:extLst>
                </a:gridCol>
              </a:tblGrid>
              <a:tr h="523916">
                <a:tc>
                  <a:txBody>
                    <a:bodyPr/>
                    <a:lstStyle/>
                    <a:p>
                      <a:pPr marL="635000">
                        <a:lnSpc>
                          <a:spcPct val="107000"/>
                        </a:lnSpc>
                        <a:spcBef>
                          <a:spcPts val="330"/>
                        </a:spcBef>
                        <a:spcAft>
                          <a:spcPts val="0"/>
                        </a:spcAft>
                      </a:pPr>
                      <a:r>
                        <a:rPr lang="en-US" sz="1600">
                          <a:solidFill>
                            <a:schemeClr val="tx1"/>
                          </a:solidFill>
                          <a:effectLst/>
                        </a:rPr>
                        <a:t>Virtual Table</a:t>
                      </a:r>
                      <a:endParaRPr lang="en-US" sz="200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845820" marR="844550" algn="ctr">
                        <a:lnSpc>
                          <a:spcPct val="107000"/>
                        </a:lnSpc>
                        <a:spcBef>
                          <a:spcPts val="330"/>
                        </a:spcBef>
                        <a:spcAft>
                          <a:spcPts val="0"/>
                        </a:spcAft>
                      </a:pPr>
                      <a:r>
                        <a:rPr lang="en-US" sz="1600" dirty="0">
                          <a:solidFill>
                            <a:schemeClr val="tx1"/>
                          </a:solidFill>
                          <a:effectLst/>
                        </a:rPr>
                        <a:t>Remarks</a:t>
                      </a:r>
                      <a:endParaRPr lang="en-US" sz="200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extLst>
                  <a:ext uri="{0D108BD9-81ED-4DB2-BD59-A6C34878D82A}">
                    <a16:rowId xmlns:a16="http://schemas.microsoft.com/office/drawing/2014/main" val="2190364525"/>
                  </a:ext>
                </a:extLst>
              </a:tr>
              <a:tr h="855327">
                <a:tc>
                  <a:txBody>
                    <a:bodyPr/>
                    <a:lstStyle/>
                    <a:p>
                      <a:pPr marL="73025">
                        <a:lnSpc>
                          <a:spcPct val="107000"/>
                        </a:lnSpc>
                        <a:spcBef>
                          <a:spcPts val="395"/>
                        </a:spcBef>
                        <a:spcAft>
                          <a:spcPts val="0"/>
                        </a:spcAft>
                      </a:pPr>
                      <a:r>
                        <a:rPr lang="en-US" sz="1600">
                          <a:solidFill>
                            <a:schemeClr val="tx1"/>
                          </a:solidFill>
                          <a:effectLst/>
                        </a:rPr>
                        <a:t>Object</a:t>
                      </a:r>
                      <a:endParaRPr lang="en-US" sz="200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71120" marR="97790">
                        <a:lnSpc>
                          <a:spcPct val="116000"/>
                        </a:lnSpc>
                        <a:spcBef>
                          <a:spcPts val="365"/>
                        </a:spcBef>
                        <a:spcAft>
                          <a:spcPts val="0"/>
                        </a:spcAft>
                      </a:pPr>
                      <a:r>
                        <a:rPr lang="en-US" sz="1600" dirty="0">
                          <a:solidFill>
                            <a:schemeClr val="tx1"/>
                          </a:solidFill>
                          <a:effectLst/>
                        </a:rPr>
                        <a:t>Contains the list of all objects in a Dynamics NAV 2013 application.</a:t>
                      </a:r>
                      <a:endParaRPr lang="en-US" sz="200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308800145"/>
                  </a:ext>
                </a:extLst>
              </a:tr>
              <a:tr h="895606">
                <a:tc>
                  <a:txBody>
                    <a:bodyPr/>
                    <a:lstStyle/>
                    <a:p>
                      <a:pPr marL="73025">
                        <a:lnSpc>
                          <a:spcPct val="107000"/>
                        </a:lnSpc>
                        <a:spcBef>
                          <a:spcPts val="395"/>
                        </a:spcBef>
                        <a:spcAft>
                          <a:spcPts val="0"/>
                        </a:spcAft>
                      </a:pPr>
                      <a:r>
                        <a:rPr lang="en-US" sz="1600">
                          <a:solidFill>
                            <a:schemeClr val="tx1"/>
                          </a:solidFill>
                          <a:effectLst/>
                        </a:rPr>
                        <a:t>Date</a:t>
                      </a:r>
                      <a:endParaRPr lang="en-US" sz="200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71120" marR="97790">
                        <a:lnSpc>
                          <a:spcPct val="116000"/>
                        </a:lnSpc>
                        <a:spcBef>
                          <a:spcPts val="365"/>
                        </a:spcBef>
                        <a:spcAft>
                          <a:spcPts val="0"/>
                        </a:spcAft>
                      </a:pPr>
                      <a:r>
                        <a:rPr lang="en-US" sz="1600" dirty="0">
                          <a:solidFill>
                            <a:schemeClr val="tx1"/>
                          </a:solidFill>
                          <a:effectLst/>
                        </a:rPr>
                        <a:t>Contains the list of all periods (days, weeks, months, quarters, or years) between January 03, 0001, and</a:t>
                      </a:r>
                      <a:endParaRPr lang="en-US" sz="2000" dirty="0">
                        <a:solidFill>
                          <a:schemeClr val="tx1"/>
                        </a:solidFill>
                        <a:effectLst/>
                      </a:endParaRPr>
                    </a:p>
                    <a:p>
                      <a:pPr marL="71120">
                        <a:lnSpc>
                          <a:spcPct val="107000"/>
                        </a:lnSpc>
                        <a:spcBef>
                          <a:spcPts val="5"/>
                        </a:spcBef>
                        <a:spcAft>
                          <a:spcPts val="0"/>
                        </a:spcAft>
                      </a:pPr>
                      <a:r>
                        <a:rPr lang="en-US" sz="1600" dirty="0">
                          <a:solidFill>
                            <a:schemeClr val="tx1"/>
                          </a:solidFill>
                          <a:effectLst/>
                        </a:rPr>
                        <a:t>December 31, 9999.</a:t>
                      </a:r>
                      <a:endParaRPr lang="en-US" sz="200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2688656710"/>
                  </a:ext>
                </a:extLst>
              </a:tr>
              <a:tr h="563491">
                <a:tc>
                  <a:txBody>
                    <a:bodyPr/>
                    <a:lstStyle/>
                    <a:p>
                      <a:pPr marL="73025">
                        <a:lnSpc>
                          <a:spcPct val="107000"/>
                        </a:lnSpc>
                        <a:spcBef>
                          <a:spcPts val="405"/>
                        </a:spcBef>
                        <a:spcAft>
                          <a:spcPts val="0"/>
                        </a:spcAft>
                      </a:pPr>
                      <a:r>
                        <a:rPr lang="en-US" sz="1600">
                          <a:solidFill>
                            <a:schemeClr val="tx1"/>
                          </a:solidFill>
                          <a:effectLst/>
                        </a:rPr>
                        <a:t>Integer</a:t>
                      </a:r>
                      <a:endParaRPr lang="en-US" sz="200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71120" marR="97790">
                        <a:lnSpc>
                          <a:spcPct val="116000"/>
                        </a:lnSpc>
                        <a:spcBef>
                          <a:spcPts val="440"/>
                        </a:spcBef>
                        <a:spcAft>
                          <a:spcPts val="0"/>
                        </a:spcAft>
                      </a:pPr>
                      <a:r>
                        <a:rPr lang="en-US" sz="1600" dirty="0">
                          <a:solidFill>
                            <a:schemeClr val="tx1"/>
                          </a:solidFill>
                          <a:effectLst/>
                        </a:rPr>
                        <a:t>Contains the list of all integer numbers.</a:t>
                      </a:r>
                      <a:endParaRPr lang="en-US" sz="200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3329967163"/>
                  </a:ext>
                </a:extLst>
              </a:tr>
              <a:tr h="741201">
                <a:tc>
                  <a:txBody>
                    <a:bodyPr/>
                    <a:lstStyle/>
                    <a:p>
                      <a:pPr marL="73025">
                        <a:lnSpc>
                          <a:spcPct val="107000"/>
                        </a:lnSpc>
                        <a:spcBef>
                          <a:spcPts val="395"/>
                        </a:spcBef>
                        <a:spcAft>
                          <a:spcPts val="0"/>
                        </a:spcAft>
                      </a:pPr>
                      <a:r>
                        <a:rPr lang="en-US" sz="1600">
                          <a:solidFill>
                            <a:schemeClr val="tx1"/>
                          </a:solidFill>
                          <a:effectLst/>
                        </a:rPr>
                        <a:t>AllObjWithCaption</a:t>
                      </a:r>
                      <a:endParaRPr lang="en-US" sz="200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71120" marR="97790">
                        <a:lnSpc>
                          <a:spcPct val="116000"/>
                        </a:lnSpc>
                        <a:spcBef>
                          <a:spcPts val="365"/>
                        </a:spcBef>
                        <a:spcAft>
                          <a:spcPts val="0"/>
                        </a:spcAft>
                      </a:pPr>
                      <a:r>
                        <a:rPr lang="en-US" sz="1600" dirty="0">
                          <a:solidFill>
                            <a:schemeClr val="tx1"/>
                          </a:solidFill>
                          <a:effectLst/>
                        </a:rPr>
                        <a:t>Contains the list of all objects in a Dynamics NAV 2013 application, together with their captions.</a:t>
                      </a:r>
                      <a:endParaRPr lang="en-US" sz="200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2420629464"/>
                  </a:ext>
                </a:extLst>
              </a:tr>
              <a:tr h="624469">
                <a:tc>
                  <a:txBody>
                    <a:bodyPr/>
                    <a:lstStyle/>
                    <a:p>
                      <a:pPr marL="73025">
                        <a:lnSpc>
                          <a:spcPct val="107000"/>
                        </a:lnSpc>
                        <a:spcBef>
                          <a:spcPts val="395"/>
                        </a:spcBef>
                        <a:spcAft>
                          <a:spcPts val="0"/>
                        </a:spcAft>
                      </a:pPr>
                      <a:r>
                        <a:rPr lang="en-US" sz="1600">
                          <a:solidFill>
                            <a:schemeClr val="tx1"/>
                          </a:solidFill>
                          <a:effectLst/>
                        </a:rPr>
                        <a:t>Field</a:t>
                      </a:r>
                      <a:endParaRPr lang="en-US" sz="200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71120" marR="97790">
                        <a:lnSpc>
                          <a:spcPct val="116000"/>
                        </a:lnSpc>
                        <a:spcBef>
                          <a:spcPts val="365"/>
                        </a:spcBef>
                        <a:spcAft>
                          <a:spcPts val="0"/>
                        </a:spcAft>
                      </a:pPr>
                      <a:r>
                        <a:rPr lang="en-US" sz="1600" dirty="0">
                          <a:solidFill>
                            <a:schemeClr val="tx1"/>
                          </a:solidFill>
                          <a:effectLst/>
                        </a:rPr>
                        <a:t>Contains the list of all fields in all tables, with captions and other metadata about the fields.</a:t>
                      </a:r>
                      <a:endParaRPr lang="en-US" sz="200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2274868159"/>
                  </a:ext>
                </a:extLst>
              </a:tr>
            </a:tbl>
          </a:graphicData>
        </a:graphic>
      </p:graphicFrame>
    </p:spTree>
    <p:extLst>
      <p:ext uri="{BB962C8B-B14F-4D97-AF65-F5344CB8AC3E}">
        <p14:creationId xmlns:p14="http://schemas.microsoft.com/office/powerpoint/2010/main" val="1781861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A355F-868E-4D3E-9606-74DBF8A0D5AF}"/>
              </a:ext>
            </a:extLst>
          </p:cNvPr>
          <p:cNvSpPr>
            <a:spLocks noGrp="1"/>
          </p:cNvSpPr>
          <p:nvPr>
            <p:ph type="title"/>
          </p:nvPr>
        </p:nvSpPr>
        <p:spPr/>
        <p:txBody>
          <a:bodyPr/>
          <a:lstStyle/>
          <a:p>
            <a:r>
              <a:rPr lang="en-US" dirty="0"/>
              <a:t>Introduction to the Visual Studio Code editor</a:t>
            </a:r>
          </a:p>
        </p:txBody>
      </p:sp>
      <p:sp>
        <p:nvSpPr>
          <p:cNvPr id="3" name="Content Placeholder 2">
            <a:extLst>
              <a:ext uri="{FF2B5EF4-FFF2-40B4-BE49-F238E27FC236}">
                <a16:creationId xmlns:a16="http://schemas.microsoft.com/office/drawing/2014/main" id="{F0AB3A79-1F8E-444A-8C2D-52506E692519}"/>
              </a:ext>
            </a:extLst>
          </p:cNvPr>
          <p:cNvSpPr>
            <a:spLocks noGrp="1"/>
          </p:cNvSpPr>
          <p:nvPr>
            <p:ph idx="1"/>
          </p:nvPr>
        </p:nvSpPr>
        <p:spPr/>
        <p:txBody>
          <a:bodyPr/>
          <a:lstStyle/>
          <a:p>
            <a:pPr marL="0" indent="0">
              <a:buNone/>
            </a:pPr>
            <a:r>
              <a:rPr lang="en-US" dirty="0"/>
              <a:t>The Visual Studio Code editor (VS Code) is a lightweight but powerful open-source editor. It runs on your desktop and is available for Windows, macOS and Linux. It comes with built-in support for JavaScript, TypeScript and Node.js and has a rich ecosystem of extensions for other languages (such as C++, C#, Java, Python, PHP, Go) and runtimes (such as .NET and Unity). </a:t>
            </a:r>
          </a:p>
          <a:p>
            <a:pPr marL="0" indent="0">
              <a:buNone/>
            </a:pPr>
            <a:endParaRPr lang="en-US" dirty="0"/>
          </a:p>
          <a:p>
            <a:pPr marL="0" indent="0">
              <a:buNone/>
            </a:pPr>
            <a:r>
              <a:rPr lang="en-US" dirty="0"/>
              <a:t>Now Microsoft have released an extension for VS Code so that it supports the AL language, that is necessary to create extensions for Dynamics 365 “BC”.</a:t>
            </a:r>
          </a:p>
          <a:p>
            <a:endParaRPr lang="en-US" dirty="0"/>
          </a:p>
        </p:txBody>
      </p:sp>
    </p:spTree>
    <p:extLst>
      <p:ext uri="{BB962C8B-B14F-4D97-AF65-F5344CB8AC3E}">
        <p14:creationId xmlns:p14="http://schemas.microsoft.com/office/powerpoint/2010/main" val="1789257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8FCA2-B493-4482-B7CB-F092F6BF6E50}"/>
              </a:ext>
            </a:extLst>
          </p:cNvPr>
          <p:cNvSpPr>
            <a:spLocks noGrp="1"/>
          </p:cNvSpPr>
          <p:nvPr>
            <p:ph type="title"/>
          </p:nvPr>
        </p:nvSpPr>
        <p:spPr/>
        <p:txBody>
          <a:bodyPr/>
          <a:lstStyle/>
          <a:p>
            <a:r>
              <a:rPr lang="en-US" dirty="0"/>
              <a:t>Temporary Tables</a:t>
            </a:r>
          </a:p>
        </p:txBody>
      </p:sp>
      <p:sp>
        <p:nvSpPr>
          <p:cNvPr id="3" name="Content Placeholder 2">
            <a:extLst>
              <a:ext uri="{FF2B5EF4-FFF2-40B4-BE49-F238E27FC236}">
                <a16:creationId xmlns:a16="http://schemas.microsoft.com/office/drawing/2014/main" id="{342035C5-C812-44D8-BF3F-E5370C779767}"/>
              </a:ext>
            </a:extLst>
          </p:cNvPr>
          <p:cNvSpPr>
            <a:spLocks noGrp="1"/>
          </p:cNvSpPr>
          <p:nvPr>
            <p:ph idx="1"/>
          </p:nvPr>
        </p:nvSpPr>
        <p:spPr>
          <a:xfrm>
            <a:off x="838200" y="1825624"/>
            <a:ext cx="10515600" cy="4798199"/>
          </a:xfrm>
        </p:spPr>
        <p:txBody>
          <a:bodyPr>
            <a:normAutofit fontScale="92500" lnSpcReduction="10000"/>
          </a:bodyPr>
          <a:lstStyle/>
          <a:p>
            <a:pPr marL="0" indent="0">
              <a:buNone/>
            </a:pPr>
            <a:r>
              <a:rPr lang="en-US" dirty="0"/>
              <a:t>A temporary table is a </a:t>
            </a:r>
            <a:r>
              <a:rPr lang="en-US" b="1" dirty="0"/>
              <a:t>memory-based</a:t>
            </a:r>
            <a:r>
              <a:rPr lang="en-US" dirty="0"/>
              <a:t> table; a record type variable that exists only in the computer's memory. Temporary tables are not physical tables in the database but are always based on </a:t>
            </a:r>
            <a:r>
              <a:rPr lang="en-US" b="1" dirty="0"/>
              <a:t>physical</a:t>
            </a:r>
            <a:r>
              <a:rPr lang="en-US" dirty="0"/>
              <a:t> tables. Unlike virtual tables, they are not read-only.</a:t>
            </a:r>
          </a:p>
          <a:p>
            <a:endParaRPr lang="en-US" dirty="0"/>
          </a:p>
          <a:p>
            <a:pPr marL="0" indent="0">
              <a:buNone/>
            </a:pPr>
            <a:r>
              <a:rPr lang="en-US" dirty="0"/>
              <a:t>A temporary table can do almost anything that a regular database table does. </a:t>
            </a:r>
            <a:r>
              <a:rPr lang="en-US" b="1" dirty="0"/>
              <a:t>However, the information in the table is lost when the table is closed.</a:t>
            </a:r>
          </a:p>
          <a:p>
            <a:endParaRPr lang="en-US" dirty="0"/>
          </a:p>
          <a:p>
            <a:pPr marL="0" indent="0">
              <a:buNone/>
            </a:pPr>
            <a:r>
              <a:rPr lang="en-US" dirty="0"/>
              <a:t>The write transaction principle that applies to ordinary database tables does not apply to temporary tables: COMMIT does not affect temporary tables, and ERROR does not roll back any earlier changes to the data in the temporary tables.</a:t>
            </a:r>
          </a:p>
        </p:txBody>
      </p:sp>
    </p:spTree>
    <p:extLst>
      <p:ext uri="{BB962C8B-B14F-4D97-AF65-F5344CB8AC3E}">
        <p14:creationId xmlns:p14="http://schemas.microsoft.com/office/powerpoint/2010/main" val="11053222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A663F-D0A7-4101-8021-D9360806FA62}"/>
              </a:ext>
            </a:extLst>
          </p:cNvPr>
          <p:cNvSpPr>
            <a:spLocks noGrp="1"/>
          </p:cNvSpPr>
          <p:nvPr>
            <p:ph type="title"/>
          </p:nvPr>
        </p:nvSpPr>
        <p:spPr/>
        <p:txBody>
          <a:bodyPr/>
          <a:lstStyle/>
          <a:p>
            <a:r>
              <a:rPr lang="en-US" dirty="0"/>
              <a:t>System Tables</a:t>
            </a:r>
            <a:br>
              <a:rPr lang="en-US" dirty="0"/>
            </a:br>
            <a:endParaRPr lang="en-US" dirty="0"/>
          </a:p>
        </p:txBody>
      </p:sp>
      <p:sp>
        <p:nvSpPr>
          <p:cNvPr id="3" name="Content Placeholder 2">
            <a:extLst>
              <a:ext uri="{FF2B5EF4-FFF2-40B4-BE49-F238E27FC236}">
                <a16:creationId xmlns:a16="http://schemas.microsoft.com/office/drawing/2014/main" id="{9B9EB07B-F22E-43D1-9A91-5705A4EDA996}"/>
              </a:ext>
            </a:extLst>
          </p:cNvPr>
          <p:cNvSpPr>
            <a:spLocks noGrp="1"/>
          </p:cNvSpPr>
          <p:nvPr>
            <p:ph idx="1"/>
          </p:nvPr>
        </p:nvSpPr>
        <p:spPr/>
        <p:txBody>
          <a:bodyPr>
            <a:normAutofit fontScale="92500" lnSpcReduction="10000"/>
          </a:bodyPr>
          <a:lstStyle/>
          <a:p>
            <a:pPr marL="0" indent="0">
              <a:buNone/>
            </a:pPr>
            <a:r>
              <a:rPr lang="en-US" dirty="0"/>
              <a:t>System Tables are stored in the database just like regular tables. However, they are different because they are created automatically by Dynamics 365 BC when you create a new database. The system tables track different system-related information. Following are a few examples:</a:t>
            </a:r>
          </a:p>
          <a:p>
            <a:r>
              <a:rPr lang="en-US" dirty="0"/>
              <a:t>Security permissions</a:t>
            </a:r>
          </a:p>
          <a:p>
            <a:r>
              <a:rPr lang="en-US" dirty="0"/>
              <a:t>Object metadata</a:t>
            </a:r>
          </a:p>
          <a:p>
            <a:r>
              <a:rPr lang="en-US" dirty="0"/>
              <a:t>Record links</a:t>
            </a:r>
          </a:p>
          <a:p>
            <a:r>
              <a:rPr lang="en-US" dirty="0"/>
              <a:t>Charts</a:t>
            </a:r>
          </a:p>
          <a:p>
            <a:pPr marL="0" indent="0">
              <a:buNone/>
            </a:pPr>
            <a:endParaRPr lang="en-US" dirty="0"/>
          </a:p>
          <a:p>
            <a:pPr marL="0" indent="0">
              <a:buNone/>
            </a:pPr>
            <a:r>
              <a:rPr lang="en-US" dirty="0"/>
              <a:t>You can read, write, change, and delete the data in system tables exactly like database tables.</a:t>
            </a:r>
          </a:p>
          <a:p>
            <a:endParaRPr lang="en-US" dirty="0"/>
          </a:p>
        </p:txBody>
      </p:sp>
    </p:spTree>
    <p:extLst>
      <p:ext uri="{BB962C8B-B14F-4D97-AF65-F5344CB8AC3E}">
        <p14:creationId xmlns:p14="http://schemas.microsoft.com/office/powerpoint/2010/main" val="7867810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F8140-4C00-43BA-9FB9-17385B25D44A}"/>
              </a:ext>
            </a:extLst>
          </p:cNvPr>
          <p:cNvSpPr>
            <a:spLocks noGrp="1"/>
          </p:cNvSpPr>
          <p:nvPr>
            <p:ph type="title"/>
          </p:nvPr>
        </p:nvSpPr>
        <p:spPr/>
        <p:txBody>
          <a:bodyPr/>
          <a:lstStyle/>
          <a:p>
            <a:r>
              <a:rPr lang="en-US" dirty="0"/>
              <a:t>Journal Posting </a:t>
            </a:r>
          </a:p>
        </p:txBody>
      </p:sp>
      <p:pic>
        <p:nvPicPr>
          <p:cNvPr id="4" name="Picture 3">
            <a:extLst>
              <a:ext uri="{FF2B5EF4-FFF2-40B4-BE49-F238E27FC236}">
                <a16:creationId xmlns:a16="http://schemas.microsoft.com/office/drawing/2014/main" id="{99196F5C-98C6-4AEA-B491-42C33F8000C8}"/>
              </a:ext>
            </a:extLst>
          </p:cNvPr>
          <p:cNvPicPr/>
          <p:nvPr/>
        </p:nvPicPr>
        <p:blipFill>
          <a:blip r:embed="rId2"/>
          <a:stretch>
            <a:fillRect/>
          </a:stretch>
        </p:blipFill>
        <p:spPr>
          <a:xfrm>
            <a:off x="2910886" y="2174766"/>
            <a:ext cx="6370227" cy="3044004"/>
          </a:xfrm>
          <a:prstGeom prst="rect">
            <a:avLst/>
          </a:prstGeom>
        </p:spPr>
      </p:pic>
    </p:spTree>
    <p:extLst>
      <p:ext uri="{BB962C8B-B14F-4D97-AF65-F5344CB8AC3E}">
        <p14:creationId xmlns:p14="http://schemas.microsoft.com/office/powerpoint/2010/main" val="41967959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5B58E-467C-4155-A265-89DB479B35B2}"/>
              </a:ext>
            </a:extLst>
          </p:cNvPr>
          <p:cNvSpPr>
            <a:spLocks noGrp="1"/>
          </p:cNvSpPr>
          <p:nvPr>
            <p:ph type="title"/>
          </p:nvPr>
        </p:nvSpPr>
        <p:spPr/>
        <p:txBody>
          <a:bodyPr/>
          <a:lstStyle/>
          <a:p>
            <a:r>
              <a:rPr lang="en-US" dirty="0"/>
              <a:t>Journal Posting - Codeunits</a:t>
            </a:r>
          </a:p>
        </p:txBody>
      </p:sp>
      <p:graphicFrame>
        <p:nvGraphicFramePr>
          <p:cNvPr id="4" name="Table 3">
            <a:extLst>
              <a:ext uri="{FF2B5EF4-FFF2-40B4-BE49-F238E27FC236}">
                <a16:creationId xmlns:a16="http://schemas.microsoft.com/office/drawing/2014/main" id="{FE05702D-4526-4570-B762-C2A1F758A9E9}"/>
              </a:ext>
            </a:extLst>
          </p:cNvPr>
          <p:cNvGraphicFramePr>
            <a:graphicFrameLocks noGrp="1"/>
          </p:cNvGraphicFramePr>
          <p:nvPr>
            <p:extLst>
              <p:ext uri="{D42A27DB-BD31-4B8C-83A1-F6EECF244321}">
                <p14:modId xmlns:p14="http://schemas.microsoft.com/office/powerpoint/2010/main" val="1625692943"/>
              </p:ext>
            </p:extLst>
          </p:nvPr>
        </p:nvGraphicFramePr>
        <p:xfrm>
          <a:off x="1583473" y="2141034"/>
          <a:ext cx="8753706" cy="3506180"/>
        </p:xfrm>
        <a:graphic>
          <a:graphicData uri="http://schemas.openxmlformats.org/drawingml/2006/table">
            <a:tbl>
              <a:tblPr firstRow="1" firstCol="1" bandRow="1">
                <a:tableStyleId>{5C22544A-7EE6-4342-B048-85BDC9FD1C3A}</a:tableStyleId>
              </a:tblPr>
              <a:tblGrid>
                <a:gridCol w="2917902">
                  <a:extLst>
                    <a:ext uri="{9D8B030D-6E8A-4147-A177-3AD203B41FA5}">
                      <a16:colId xmlns:a16="http://schemas.microsoft.com/office/drawing/2014/main" val="3128075413"/>
                    </a:ext>
                  </a:extLst>
                </a:gridCol>
                <a:gridCol w="1854820">
                  <a:extLst>
                    <a:ext uri="{9D8B030D-6E8A-4147-A177-3AD203B41FA5}">
                      <a16:colId xmlns:a16="http://schemas.microsoft.com/office/drawing/2014/main" val="3759218702"/>
                    </a:ext>
                  </a:extLst>
                </a:gridCol>
                <a:gridCol w="3980984">
                  <a:extLst>
                    <a:ext uri="{9D8B030D-6E8A-4147-A177-3AD203B41FA5}">
                      <a16:colId xmlns:a16="http://schemas.microsoft.com/office/drawing/2014/main" val="67988205"/>
                    </a:ext>
                  </a:extLst>
                </a:gridCol>
              </a:tblGrid>
              <a:tr h="876545">
                <a:tc>
                  <a:txBody>
                    <a:bodyPr/>
                    <a:lstStyle/>
                    <a:p>
                      <a:pPr>
                        <a:spcBef>
                          <a:spcPts val="435"/>
                        </a:spcBef>
                        <a:spcAft>
                          <a:spcPts val="0"/>
                        </a:spcAft>
                      </a:pPr>
                      <a:r>
                        <a:rPr lang="da-DK" sz="2400">
                          <a:effectLst/>
                        </a:rPr>
                        <a:t>Posting Codeunit</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2400">
                          <a:effectLst/>
                        </a:rPr>
                        <a:t>Ends with</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2400">
                          <a:effectLst/>
                        </a:rPr>
                        <a:t>Example</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91805588"/>
                  </a:ext>
                </a:extLst>
              </a:tr>
              <a:tr h="876545">
                <a:tc>
                  <a:txBody>
                    <a:bodyPr/>
                    <a:lstStyle/>
                    <a:p>
                      <a:pPr>
                        <a:spcBef>
                          <a:spcPts val="435"/>
                        </a:spcBef>
                        <a:spcAft>
                          <a:spcPts val="0"/>
                        </a:spcAft>
                      </a:pPr>
                      <a:r>
                        <a:rPr lang="da-DK" sz="2400">
                          <a:effectLst/>
                        </a:rPr>
                        <a:t>Check Line</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2400">
                          <a:effectLst/>
                        </a:rPr>
                        <a:t>1</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2400">
                          <a:effectLst/>
                        </a:rPr>
                        <a:t>11 Gen. Jnl.-Check Line</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00081407"/>
                  </a:ext>
                </a:extLst>
              </a:tr>
              <a:tr h="876545">
                <a:tc>
                  <a:txBody>
                    <a:bodyPr/>
                    <a:lstStyle/>
                    <a:p>
                      <a:pPr>
                        <a:spcBef>
                          <a:spcPts val="435"/>
                        </a:spcBef>
                        <a:spcAft>
                          <a:spcPts val="0"/>
                        </a:spcAft>
                      </a:pPr>
                      <a:r>
                        <a:rPr lang="da-DK" sz="2400">
                          <a:effectLst/>
                        </a:rPr>
                        <a:t>Post Line</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2400">
                          <a:effectLst/>
                        </a:rPr>
                        <a:t>2</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2400">
                          <a:effectLst/>
                        </a:rPr>
                        <a:t>12 Gen. Jnl.-Post Line</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74129405"/>
                  </a:ext>
                </a:extLst>
              </a:tr>
              <a:tr h="876545">
                <a:tc>
                  <a:txBody>
                    <a:bodyPr/>
                    <a:lstStyle/>
                    <a:p>
                      <a:pPr>
                        <a:spcBef>
                          <a:spcPts val="435"/>
                        </a:spcBef>
                        <a:spcAft>
                          <a:spcPts val="0"/>
                        </a:spcAft>
                      </a:pPr>
                      <a:r>
                        <a:rPr lang="da-DK" sz="2400">
                          <a:effectLst/>
                        </a:rPr>
                        <a:t>Post Batch</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2400">
                          <a:effectLst/>
                        </a:rPr>
                        <a:t>3</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2400" dirty="0">
                          <a:effectLst/>
                        </a:rPr>
                        <a:t>13 Gen. </a:t>
                      </a:r>
                      <a:r>
                        <a:rPr lang="da-DK" sz="2400" dirty="0" err="1">
                          <a:effectLst/>
                        </a:rPr>
                        <a:t>Jnl</a:t>
                      </a:r>
                      <a:r>
                        <a:rPr lang="da-DK" sz="2400" dirty="0">
                          <a:effectLst/>
                        </a:rPr>
                        <a:t>.-Post Batch</a:t>
                      </a:r>
                      <a:endParaRPr lang="en-US" sz="24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2229369"/>
                  </a:ext>
                </a:extLst>
              </a:tr>
            </a:tbl>
          </a:graphicData>
        </a:graphic>
      </p:graphicFrame>
    </p:spTree>
    <p:extLst>
      <p:ext uri="{BB962C8B-B14F-4D97-AF65-F5344CB8AC3E}">
        <p14:creationId xmlns:p14="http://schemas.microsoft.com/office/powerpoint/2010/main" val="39078820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325A1-63EC-4F94-990E-456B11D4742B}"/>
              </a:ext>
            </a:extLst>
          </p:cNvPr>
          <p:cNvSpPr>
            <a:spLocks noGrp="1"/>
          </p:cNvSpPr>
          <p:nvPr>
            <p:ph type="title"/>
          </p:nvPr>
        </p:nvSpPr>
        <p:spPr/>
        <p:txBody>
          <a:bodyPr/>
          <a:lstStyle/>
          <a:p>
            <a:r>
              <a:rPr lang="en-US" dirty="0"/>
              <a:t>Journal Posting – Starter Codeunits</a:t>
            </a:r>
          </a:p>
        </p:txBody>
      </p:sp>
      <p:graphicFrame>
        <p:nvGraphicFramePr>
          <p:cNvPr id="4" name="Table 3">
            <a:extLst>
              <a:ext uri="{FF2B5EF4-FFF2-40B4-BE49-F238E27FC236}">
                <a16:creationId xmlns:a16="http://schemas.microsoft.com/office/drawing/2014/main" id="{C4F99CFF-8DC8-4138-A84F-214974CEB3C6}"/>
              </a:ext>
            </a:extLst>
          </p:cNvPr>
          <p:cNvGraphicFramePr>
            <a:graphicFrameLocks noGrp="1"/>
          </p:cNvGraphicFramePr>
          <p:nvPr>
            <p:extLst>
              <p:ext uri="{D42A27DB-BD31-4B8C-83A1-F6EECF244321}">
                <p14:modId xmlns:p14="http://schemas.microsoft.com/office/powerpoint/2010/main" val="4229138873"/>
              </p:ext>
            </p:extLst>
          </p:nvPr>
        </p:nvGraphicFramePr>
        <p:xfrm>
          <a:off x="1851102" y="1550020"/>
          <a:ext cx="9032488" cy="5070387"/>
        </p:xfrm>
        <a:graphic>
          <a:graphicData uri="http://schemas.openxmlformats.org/drawingml/2006/table">
            <a:tbl>
              <a:tblPr firstRow="1" firstCol="1" bandRow="1">
                <a:tableStyleId>{5C22544A-7EE6-4342-B048-85BDC9FD1C3A}</a:tableStyleId>
              </a:tblPr>
              <a:tblGrid>
                <a:gridCol w="1559399">
                  <a:extLst>
                    <a:ext uri="{9D8B030D-6E8A-4147-A177-3AD203B41FA5}">
                      <a16:colId xmlns:a16="http://schemas.microsoft.com/office/drawing/2014/main" val="3554075512"/>
                    </a:ext>
                  </a:extLst>
                </a:gridCol>
                <a:gridCol w="4060816">
                  <a:extLst>
                    <a:ext uri="{9D8B030D-6E8A-4147-A177-3AD203B41FA5}">
                      <a16:colId xmlns:a16="http://schemas.microsoft.com/office/drawing/2014/main" val="1552194151"/>
                    </a:ext>
                  </a:extLst>
                </a:gridCol>
                <a:gridCol w="1153538">
                  <a:extLst>
                    <a:ext uri="{9D8B030D-6E8A-4147-A177-3AD203B41FA5}">
                      <a16:colId xmlns:a16="http://schemas.microsoft.com/office/drawing/2014/main" val="2587142172"/>
                    </a:ext>
                  </a:extLst>
                </a:gridCol>
                <a:gridCol w="2258735">
                  <a:extLst>
                    <a:ext uri="{9D8B030D-6E8A-4147-A177-3AD203B41FA5}">
                      <a16:colId xmlns:a16="http://schemas.microsoft.com/office/drawing/2014/main" val="1366961785"/>
                    </a:ext>
                  </a:extLst>
                </a:gridCol>
              </a:tblGrid>
              <a:tr h="416485">
                <a:tc>
                  <a:txBody>
                    <a:bodyPr/>
                    <a:lstStyle/>
                    <a:p>
                      <a:pPr>
                        <a:spcBef>
                          <a:spcPts val="435"/>
                        </a:spcBef>
                        <a:spcAft>
                          <a:spcPts val="0"/>
                        </a:spcAft>
                      </a:pPr>
                      <a:r>
                        <a:rPr lang="da-DK" sz="1600">
                          <a:effectLst/>
                        </a:rPr>
                        <a:t>Codeunit</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1600">
                          <a:effectLst/>
                        </a:rPr>
                        <a:t>Description</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1600">
                          <a:effectLst/>
                        </a:rPr>
                        <a:t>Object ID ends with</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1600" dirty="0" err="1">
                          <a:effectLst/>
                        </a:rPr>
                        <a:t>Example</a:t>
                      </a:r>
                      <a:endParaRPr lang="en-US" sz="16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6920914"/>
                  </a:ext>
                </a:extLst>
              </a:tr>
              <a:tr h="506724">
                <a:tc>
                  <a:txBody>
                    <a:bodyPr/>
                    <a:lstStyle/>
                    <a:p>
                      <a:pPr>
                        <a:spcBef>
                          <a:spcPts val="435"/>
                        </a:spcBef>
                        <a:spcAft>
                          <a:spcPts val="0"/>
                        </a:spcAft>
                      </a:pPr>
                      <a:r>
                        <a:rPr lang="da-DK" sz="1600">
                          <a:effectLst/>
                        </a:rPr>
                        <a:t>Post</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1800">
                          <a:effectLst/>
                        </a:rPr>
                        <a:t>Asks</a:t>
                      </a:r>
                      <a:r>
                        <a:rPr lang="da-DK" sz="1800" spc="-80">
                          <a:effectLst/>
                        </a:rPr>
                        <a:t> </a:t>
                      </a:r>
                      <a:r>
                        <a:rPr lang="da-DK" sz="1800">
                          <a:effectLst/>
                        </a:rPr>
                        <a:t>the</a:t>
                      </a:r>
                      <a:r>
                        <a:rPr lang="da-DK" sz="1800" spc="-75">
                          <a:effectLst/>
                        </a:rPr>
                        <a:t> </a:t>
                      </a:r>
                      <a:r>
                        <a:rPr lang="da-DK" sz="1800">
                          <a:effectLst/>
                        </a:rPr>
                        <a:t>user</a:t>
                      </a:r>
                      <a:r>
                        <a:rPr lang="da-DK" sz="1800" spc="-75">
                          <a:effectLst/>
                        </a:rPr>
                        <a:t> </a:t>
                      </a:r>
                      <a:r>
                        <a:rPr lang="da-DK" sz="1800">
                          <a:effectLst/>
                        </a:rPr>
                        <a:t>whether</a:t>
                      </a:r>
                      <a:r>
                        <a:rPr lang="da-DK" sz="1800" spc="-75">
                          <a:effectLst/>
                        </a:rPr>
                        <a:t> </a:t>
                      </a:r>
                      <a:r>
                        <a:rPr lang="da-DK" sz="1800">
                          <a:effectLst/>
                        </a:rPr>
                        <a:t>to post,</a:t>
                      </a:r>
                      <a:r>
                        <a:rPr lang="da-DK" sz="1800" spc="-85">
                          <a:effectLst/>
                        </a:rPr>
                        <a:t> </a:t>
                      </a:r>
                      <a:r>
                        <a:rPr lang="da-DK" sz="1800">
                          <a:effectLst/>
                        </a:rPr>
                        <a:t>and</a:t>
                      </a:r>
                      <a:r>
                        <a:rPr lang="da-DK" sz="1800" spc="-80">
                          <a:effectLst/>
                        </a:rPr>
                        <a:t> </a:t>
                      </a:r>
                      <a:r>
                        <a:rPr lang="da-DK" sz="1800">
                          <a:effectLst/>
                        </a:rPr>
                        <a:t>then</a:t>
                      </a:r>
                      <a:r>
                        <a:rPr lang="da-DK" sz="1800" spc="-85">
                          <a:effectLst/>
                        </a:rPr>
                        <a:t> </a:t>
                      </a:r>
                      <a:r>
                        <a:rPr lang="da-DK" sz="1800">
                          <a:effectLst/>
                        </a:rPr>
                        <a:t>calls</a:t>
                      </a:r>
                      <a:r>
                        <a:rPr lang="da-DK" sz="1800" spc="-90">
                          <a:effectLst/>
                        </a:rPr>
                        <a:t> </a:t>
                      </a:r>
                      <a:r>
                        <a:rPr lang="da-DK" sz="1800">
                          <a:effectLst/>
                        </a:rPr>
                        <a:t>Post Batch.</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1600">
                          <a:effectLst/>
                        </a:rPr>
                        <a:t>1</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2390">
                        <a:spcBef>
                          <a:spcPts val="425"/>
                        </a:spcBef>
                        <a:spcAft>
                          <a:spcPts val="0"/>
                        </a:spcAft>
                      </a:pPr>
                      <a:r>
                        <a:rPr lang="da-DK" sz="2000" dirty="0">
                          <a:effectLst/>
                        </a:rPr>
                        <a:t>231 </a:t>
                      </a:r>
                    </a:p>
                    <a:p>
                      <a:pPr marL="72390">
                        <a:spcBef>
                          <a:spcPts val="425"/>
                        </a:spcBef>
                        <a:spcAft>
                          <a:spcPts val="0"/>
                        </a:spcAft>
                      </a:pPr>
                      <a:r>
                        <a:rPr lang="da-DK" sz="1800" dirty="0">
                          <a:effectLst/>
                        </a:rPr>
                        <a:t>Gen. </a:t>
                      </a:r>
                      <a:r>
                        <a:rPr lang="da-DK" sz="1800" dirty="0" err="1">
                          <a:effectLst/>
                        </a:rPr>
                        <a:t>Jnl</a:t>
                      </a:r>
                      <a:r>
                        <a:rPr lang="da-DK" sz="1800" dirty="0">
                          <a:effectLst/>
                        </a:rPr>
                        <a:t>.-Post</a:t>
                      </a:r>
                      <a:endParaRPr lang="en-US" sz="18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56957658"/>
                  </a:ext>
                </a:extLst>
              </a:tr>
              <a:tr h="624728">
                <a:tc>
                  <a:txBody>
                    <a:bodyPr/>
                    <a:lstStyle/>
                    <a:p>
                      <a:pPr>
                        <a:spcBef>
                          <a:spcPts val="435"/>
                        </a:spcBef>
                        <a:spcAft>
                          <a:spcPts val="0"/>
                        </a:spcAft>
                      </a:pPr>
                      <a:r>
                        <a:rPr lang="da-DK" sz="1600">
                          <a:effectLst/>
                        </a:rPr>
                        <a:t>Post + Print</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1800" dirty="0">
                          <a:effectLst/>
                        </a:rPr>
                        <a:t>Asks the user </a:t>
                      </a:r>
                      <a:r>
                        <a:rPr lang="da-DK" sz="1800" dirty="0" err="1">
                          <a:effectLst/>
                        </a:rPr>
                        <a:t>whether</a:t>
                      </a:r>
                      <a:r>
                        <a:rPr lang="da-DK" sz="1800" dirty="0">
                          <a:effectLst/>
                        </a:rPr>
                        <a:t> to post, </a:t>
                      </a:r>
                      <a:r>
                        <a:rPr lang="da-DK" sz="1800" dirty="0" err="1">
                          <a:effectLst/>
                        </a:rPr>
                        <a:t>then</a:t>
                      </a:r>
                      <a:r>
                        <a:rPr lang="da-DK" sz="1800" dirty="0">
                          <a:effectLst/>
                        </a:rPr>
                        <a:t> </a:t>
                      </a:r>
                      <a:r>
                        <a:rPr lang="da-DK" sz="1800" dirty="0" err="1">
                          <a:effectLst/>
                        </a:rPr>
                        <a:t>calls</a:t>
                      </a:r>
                      <a:r>
                        <a:rPr lang="da-DK" sz="1800" dirty="0">
                          <a:effectLst/>
                        </a:rPr>
                        <a:t> Post Batch, and </a:t>
                      </a:r>
                      <a:r>
                        <a:rPr lang="da-DK" sz="1800" dirty="0" err="1">
                          <a:effectLst/>
                        </a:rPr>
                        <a:t>then</a:t>
                      </a:r>
                      <a:r>
                        <a:rPr lang="da-DK" sz="1800" dirty="0">
                          <a:effectLst/>
                        </a:rPr>
                        <a:t> </a:t>
                      </a:r>
                      <a:r>
                        <a:rPr lang="da-DK" sz="1800" dirty="0" err="1">
                          <a:effectLst/>
                        </a:rPr>
                        <a:t>calls</a:t>
                      </a:r>
                      <a:r>
                        <a:rPr lang="da-DK" sz="1800" dirty="0">
                          <a:effectLst/>
                        </a:rPr>
                        <a:t> the Register Report.</a:t>
                      </a:r>
                      <a:endParaRPr lang="en-US" sz="18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1600">
                          <a:effectLst/>
                        </a:rPr>
                        <a:t>2</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2390">
                        <a:spcBef>
                          <a:spcPts val="425"/>
                        </a:spcBef>
                        <a:spcAft>
                          <a:spcPts val="0"/>
                        </a:spcAft>
                      </a:pPr>
                      <a:r>
                        <a:rPr lang="da-DK" sz="2000" dirty="0">
                          <a:effectLst/>
                        </a:rPr>
                        <a:t>232 </a:t>
                      </a:r>
                    </a:p>
                    <a:p>
                      <a:pPr marL="72390">
                        <a:spcBef>
                          <a:spcPts val="425"/>
                        </a:spcBef>
                        <a:spcAft>
                          <a:spcPts val="0"/>
                        </a:spcAft>
                      </a:pPr>
                      <a:r>
                        <a:rPr lang="da-DK" sz="1800" dirty="0">
                          <a:effectLst/>
                        </a:rPr>
                        <a:t>Gen. </a:t>
                      </a:r>
                      <a:r>
                        <a:rPr lang="da-DK" sz="1800" dirty="0" err="1">
                          <a:effectLst/>
                        </a:rPr>
                        <a:t>Jnl</a:t>
                      </a:r>
                      <a:r>
                        <a:rPr lang="da-DK" sz="1800" dirty="0">
                          <a:effectLst/>
                        </a:rPr>
                        <a:t>.- </a:t>
                      </a:r>
                      <a:r>
                        <a:rPr lang="da-DK" sz="1800" dirty="0" err="1">
                          <a:effectLst/>
                        </a:rPr>
                        <a:t>Post+Print</a:t>
                      </a:r>
                      <a:endParaRPr lang="en-US" sz="18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9213422"/>
                  </a:ext>
                </a:extLst>
              </a:tr>
              <a:tr h="1548632">
                <a:tc>
                  <a:txBody>
                    <a:bodyPr/>
                    <a:lstStyle/>
                    <a:p>
                      <a:pPr>
                        <a:spcBef>
                          <a:spcPts val="435"/>
                        </a:spcBef>
                        <a:spcAft>
                          <a:spcPts val="0"/>
                        </a:spcAft>
                      </a:pPr>
                      <a:r>
                        <a:rPr lang="da-DK" sz="1600">
                          <a:effectLst/>
                        </a:rPr>
                        <a:t>Batch Post</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1120" marR="58420">
                        <a:lnSpc>
                          <a:spcPct val="116000"/>
                        </a:lnSpc>
                        <a:spcBef>
                          <a:spcPts val="440"/>
                        </a:spcBef>
                        <a:spcAft>
                          <a:spcPts val="0"/>
                        </a:spcAft>
                      </a:pPr>
                      <a:r>
                        <a:rPr lang="da-DK" sz="1800" dirty="0">
                          <a:effectLst/>
                        </a:rPr>
                        <a:t>Asks </a:t>
                      </a:r>
                      <a:r>
                        <a:rPr lang="da-DK" sz="1800" dirty="0" err="1">
                          <a:effectLst/>
                        </a:rPr>
                        <a:t>whether</a:t>
                      </a:r>
                      <a:r>
                        <a:rPr lang="da-DK" sz="1800" dirty="0">
                          <a:effectLst/>
                        </a:rPr>
                        <a:t> to post the </a:t>
                      </a:r>
                      <a:r>
                        <a:rPr lang="da-DK" sz="1800" dirty="0" err="1">
                          <a:effectLst/>
                        </a:rPr>
                        <a:t>selected</a:t>
                      </a:r>
                      <a:r>
                        <a:rPr lang="da-DK" sz="1800" dirty="0">
                          <a:effectLst/>
                        </a:rPr>
                        <a:t> </a:t>
                      </a:r>
                      <a:r>
                        <a:rPr lang="da-DK" sz="1800" dirty="0" err="1">
                          <a:effectLst/>
                        </a:rPr>
                        <a:t>batches</a:t>
                      </a:r>
                      <a:r>
                        <a:rPr lang="da-DK" sz="1800" dirty="0">
                          <a:effectLst/>
                        </a:rPr>
                        <a:t> and </a:t>
                      </a:r>
                      <a:r>
                        <a:rPr lang="da-DK" sz="1800" dirty="0" err="1">
                          <a:effectLst/>
                        </a:rPr>
                        <a:t>then</a:t>
                      </a:r>
                      <a:r>
                        <a:rPr lang="da-DK" sz="1800" dirty="0">
                          <a:effectLst/>
                        </a:rPr>
                        <a:t> </a:t>
                      </a:r>
                      <a:r>
                        <a:rPr lang="da-DK" sz="1800" dirty="0" err="1">
                          <a:effectLst/>
                        </a:rPr>
                        <a:t>repeatedly</a:t>
                      </a:r>
                      <a:r>
                        <a:rPr lang="da-DK" sz="1800" dirty="0">
                          <a:effectLst/>
                        </a:rPr>
                        <a:t> </a:t>
                      </a:r>
                      <a:r>
                        <a:rPr lang="da-DK" sz="1800" dirty="0" err="1">
                          <a:effectLst/>
                        </a:rPr>
                        <a:t>calls</a:t>
                      </a:r>
                      <a:r>
                        <a:rPr lang="da-DK" sz="1800" dirty="0">
                          <a:effectLst/>
                        </a:rPr>
                        <a:t> Post Batch for </a:t>
                      </a:r>
                      <a:r>
                        <a:rPr lang="da-DK" sz="1800" dirty="0" err="1">
                          <a:effectLst/>
                        </a:rPr>
                        <a:t>each</a:t>
                      </a:r>
                      <a:r>
                        <a:rPr lang="da-DK" sz="1800" dirty="0">
                          <a:effectLst/>
                        </a:rPr>
                        <a:t> </a:t>
                      </a:r>
                      <a:r>
                        <a:rPr lang="da-DK" sz="1800" dirty="0" err="1">
                          <a:effectLst/>
                        </a:rPr>
                        <a:t>selected</a:t>
                      </a:r>
                      <a:r>
                        <a:rPr lang="da-DK" sz="1800" dirty="0">
                          <a:effectLst/>
                        </a:rPr>
                        <a:t> batch.</a:t>
                      </a:r>
                      <a:endParaRPr lang="en-US" sz="1800" dirty="0">
                        <a:effectLst/>
                      </a:endParaRPr>
                    </a:p>
                    <a:p>
                      <a:pPr>
                        <a:spcBef>
                          <a:spcPts val="435"/>
                        </a:spcBef>
                        <a:spcAft>
                          <a:spcPts val="0"/>
                        </a:spcAft>
                      </a:pPr>
                      <a:r>
                        <a:rPr lang="da-DK" sz="1800" dirty="0">
                          <a:effectLst/>
                        </a:rPr>
                        <a:t>Users </a:t>
                      </a:r>
                      <a:r>
                        <a:rPr lang="da-DK" sz="1800" dirty="0" err="1">
                          <a:effectLst/>
                        </a:rPr>
                        <a:t>can</a:t>
                      </a:r>
                      <a:r>
                        <a:rPr lang="da-DK" sz="1800" dirty="0">
                          <a:effectLst/>
                        </a:rPr>
                        <a:t> run </a:t>
                      </a:r>
                      <a:r>
                        <a:rPr lang="da-DK" sz="1800" dirty="0" err="1">
                          <a:effectLst/>
                        </a:rPr>
                        <a:t>this</a:t>
                      </a:r>
                      <a:r>
                        <a:rPr lang="da-DK" sz="1800" dirty="0">
                          <a:effectLst/>
                        </a:rPr>
                        <a:t> codeunit </a:t>
                      </a:r>
                      <a:r>
                        <a:rPr lang="da-DK" sz="1800" dirty="0" err="1">
                          <a:effectLst/>
                        </a:rPr>
                        <a:t>only</a:t>
                      </a:r>
                      <a:r>
                        <a:rPr lang="da-DK" sz="1800" dirty="0">
                          <a:effectLst/>
                        </a:rPr>
                        <a:t> from the Journal</a:t>
                      </a:r>
                      <a:r>
                        <a:rPr lang="da-DK" sz="1800" spc="-255" dirty="0">
                          <a:effectLst/>
                        </a:rPr>
                        <a:t> </a:t>
                      </a:r>
                      <a:r>
                        <a:rPr lang="da-DK" sz="1800" dirty="0" err="1">
                          <a:effectLst/>
                        </a:rPr>
                        <a:t>Batches</a:t>
                      </a:r>
                      <a:r>
                        <a:rPr lang="da-DK" sz="1800" dirty="0">
                          <a:effectLst/>
                        </a:rPr>
                        <a:t> page.</a:t>
                      </a:r>
                      <a:endParaRPr lang="en-US" sz="18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1600">
                          <a:effectLst/>
                        </a:rPr>
                        <a:t>3</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2390">
                        <a:spcBef>
                          <a:spcPts val="440"/>
                        </a:spcBef>
                        <a:spcAft>
                          <a:spcPts val="0"/>
                        </a:spcAft>
                      </a:pPr>
                      <a:r>
                        <a:rPr lang="da-DK" sz="2000" dirty="0">
                          <a:effectLst/>
                        </a:rPr>
                        <a:t>233 </a:t>
                      </a:r>
                    </a:p>
                    <a:p>
                      <a:pPr marL="72390">
                        <a:spcBef>
                          <a:spcPts val="440"/>
                        </a:spcBef>
                        <a:spcAft>
                          <a:spcPts val="0"/>
                        </a:spcAft>
                      </a:pPr>
                      <a:r>
                        <a:rPr lang="da-DK" sz="1800" dirty="0">
                          <a:effectLst/>
                        </a:rPr>
                        <a:t>Gen. </a:t>
                      </a:r>
                      <a:r>
                        <a:rPr lang="da-DK" sz="1800" dirty="0" err="1">
                          <a:effectLst/>
                        </a:rPr>
                        <a:t>Jnl</a:t>
                      </a:r>
                      <a:r>
                        <a:rPr lang="da-DK" sz="1800" dirty="0">
                          <a:effectLst/>
                        </a:rPr>
                        <a:t>.-</a:t>
                      </a:r>
                      <a:r>
                        <a:rPr lang="da-DK" sz="1800" dirty="0" err="1">
                          <a:effectLst/>
                        </a:rPr>
                        <a:t>B.Post</a:t>
                      </a:r>
                      <a:endParaRPr lang="en-US" sz="18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0426274"/>
                  </a:ext>
                </a:extLst>
              </a:tr>
              <a:tr h="1575791">
                <a:tc>
                  <a:txBody>
                    <a:bodyPr/>
                    <a:lstStyle/>
                    <a:p>
                      <a:pPr>
                        <a:spcBef>
                          <a:spcPts val="435"/>
                        </a:spcBef>
                        <a:spcAft>
                          <a:spcPts val="0"/>
                        </a:spcAft>
                      </a:pPr>
                      <a:r>
                        <a:rPr lang="da-DK" sz="1600">
                          <a:effectLst/>
                        </a:rPr>
                        <a:t>Batch Post + Print</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1120" marR="58420">
                        <a:lnSpc>
                          <a:spcPct val="116000"/>
                        </a:lnSpc>
                        <a:spcBef>
                          <a:spcPts val="440"/>
                        </a:spcBef>
                        <a:spcAft>
                          <a:spcPts val="0"/>
                        </a:spcAft>
                      </a:pPr>
                      <a:r>
                        <a:rPr lang="da-DK" sz="1800" dirty="0" err="1">
                          <a:effectLst/>
                        </a:rPr>
                        <a:t>Confirms</a:t>
                      </a:r>
                      <a:r>
                        <a:rPr lang="da-DK" sz="1800" dirty="0">
                          <a:effectLst/>
                        </a:rPr>
                        <a:t> </a:t>
                      </a:r>
                      <a:r>
                        <a:rPr lang="da-DK" sz="1800" dirty="0" err="1">
                          <a:effectLst/>
                        </a:rPr>
                        <a:t>that</a:t>
                      </a:r>
                      <a:r>
                        <a:rPr lang="da-DK" sz="1800" dirty="0">
                          <a:effectLst/>
                        </a:rPr>
                        <a:t> the user </a:t>
                      </a:r>
                      <a:r>
                        <a:rPr lang="da-DK" sz="1800" dirty="0" err="1">
                          <a:effectLst/>
                        </a:rPr>
                        <a:t>wants</a:t>
                      </a:r>
                      <a:r>
                        <a:rPr lang="da-DK" sz="1800" dirty="0">
                          <a:effectLst/>
                        </a:rPr>
                        <a:t> to post the </a:t>
                      </a:r>
                      <a:r>
                        <a:rPr lang="da-DK" sz="1800" dirty="0" err="1">
                          <a:effectLst/>
                        </a:rPr>
                        <a:t>selected</a:t>
                      </a:r>
                      <a:r>
                        <a:rPr lang="da-DK" sz="1800" dirty="0">
                          <a:effectLst/>
                        </a:rPr>
                        <a:t> </a:t>
                      </a:r>
                      <a:r>
                        <a:rPr lang="da-DK" sz="1800" dirty="0" err="1">
                          <a:effectLst/>
                        </a:rPr>
                        <a:t>batches</a:t>
                      </a:r>
                      <a:r>
                        <a:rPr lang="da-DK" sz="1800" dirty="0">
                          <a:effectLst/>
                        </a:rPr>
                        <a:t>, </a:t>
                      </a:r>
                      <a:r>
                        <a:rPr lang="da-DK" sz="1800" dirty="0" err="1">
                          <a:effectLst/>
                        </a:rPr>
                        <a:t>then</a:t>
                      </a:r>
                      <a:r>
                        <a:rPr lang="da-DK" sz="1800" dirty="0">
                          <a:effectLst/>
                        </a:rPr>
                        <a:t> </a:t>
                      </a:r>
                      <a:r>
                        <a:rPr lang="da-DK" sz="1800" dirty="0" err="1">
                          <a:effectLst/>
                        </a:rPr>
                        <a:t>calls</a:t>
                      </a:r>
                      <a:r>
                        <a:rPr lang="da-DK" sz="1800" spc="-105" dirty="0">
                          <a:effectLst/>
                        </a:rPr>
                        <a:t> </a:t>
                      </a:r>
                      <a:r>
                        <a:rPr lang="da-DK" sz="1800" dirty="0">
                          <a:effectLst/>
                        </a:rPr>
                        <a:t>Post</a:t>
                      </a:r>
                      <a:r>
                        <a:rPr lang="da-DK" sz="1800" spc="-115" dirty="0">
                          <a:effectLst/>
                        </a:rPr>
                        <a:t> </a:t>
                      </a:r>
                      <a:r>
                        <a:rPr lang="da-DK" sz="1800" dirty="0">
                          <a:effectLst/>
                        </a:rPr>
                        <a:t>Batch</a:t>
                      </a:r>
                      <a:r>
                        <a:rPr lang="da-DK" sz="1800" spc="-115" dirty="0">
                          <a:effectLst/>
                        </a:rPr>
                        <a:t> </a:t>
                      </a:r>
                      <a:r>
                        <a:rPr lang="da-DK" sz="1800" dirty="0">
                          <a:effectLst/>
                        </a:rPr>
                        <a:t>for</a:t>
                      </a:r>
                      <a:r>
                        <a:rPr lang="da-DK" sz="1800" spc="-115" dirty="0">
                          <a:effectLst/>
                        </a:rPr>
                        <a:t> </a:t>
                      </a:r>
                      <a:r>
                        <a:rPr lang="da-DK" sz="1800" dirty="0" err="1">
                          <a:effectLst/>
                        </a:rPr>
                        <a:t>each</a:t>
                      </a:r>
                      <a:r>
                        <a:rPr lang="da-DK" sz="1800" dirty="0">
                          <a:effectLst/>
                        </a:rPr>
                        <a:t> </a:t>
                      </a:r>
                      <a:r>
                        <a:rPr lang="da-DK" sz="1800" dirty="0" err="1">
                          <a:effectLst/>
                        </a:rPr>
                        <a:t>selected</a:t>
                      </a:r>
                      <a:r>
                        <a:rPr lang="da-DK" sz="1800" spc="-80" dirty="0">
                          <a:effectLst/>
                        </a:rPr>
                        <a:t> </a:t>
                      </a:r>
                      <a:r>
                        <a:rPr lang="da-DK" sz="1800" dirty="0">
                          <a:effectLst/>
                        </a:rPr>
                        <a:t>batch,</a:t>
                      </a:r>
                      <a:r>
                        <a:rPr lang="da-DK" sz="1800" spc="-85" dirty="0">
                          <a:effectLst/>
                        </a:rPr>
                        <a:t> </a:t>
                      </a:r>
                      <a:r>
                        <a:rPr lang="da-DK" sz="1800" dirty="0">
                          <a:effectLst/>
                        </a:rPr>
                        <a:t>and</a:t>
                      </a:r>
                      <a:r>
                        <a:rPr lang="da-DK" sz="1800" spc="-80" dirty="0">
                          <a:effectLst/>
                        </a:rPr>
                        <a:t> </a:t>
                      </a:r>
                      <a:r>
                        <a:rPr lang="da-DK" sz="1800" dirty="0" err="1">
                          <a:effectLst/>
                        </a:rPr>
                        <a:t>then</a:t>
                      </a:r>
                      <a:r>
                        <a:rPr lang="da-DK" sz="1800" dirty="0">
                          <a:effectLst/>
                        </a:rPr>
                        <a:t> </a:t>
                      </a:r>
                      <a:r>
                        <a:rPr lang="da-DK" sz="1800" dirty="0" err="1">
                          <a:effectLst/>
                        </a:rPr>
                        <a:t>calls</a:t>
                      </a:r>
                      <a:r>
                        <a:rPr lang="da-DK" sz="1800" spc="-175" dirty="0">
                          <a:effectLst/>
                        </a:rPr>
                        <a:t> </a:t>
                      </a:r>
                      <a:r>
                        <a:rPr lang="da-DK" sz="1800" dirty="0">
                          <a:effectLst/>
                        </a:rPr>
                        <a:t>the</a:t>
                      </a:r>
                      <a:r>
                        <a:rPr lang="da-DK" sz="1800" spc="-170" dirty="0">
                          <a:effectLst/>
                        </a:rPr>
                        <a:t> </a:t>
                      </a:r>
                      <a:r>
                        <a:rPr lang="da-DK" sz="1800" dirty="0">
                          <a:effectLst/>
                        </a:rPr>
                        <a:t>Register</a:t>
                      </a:r>
                      <a:r>
                        <a:rPr lang="da-DK" sz="1800" spc="-175" dirty="0">
                          <a:effectLst/>
                        </a:rPr>
                        <a:t> </a:t>
                      </a:r>
                      <a:r>
                        <a:rPr lang="da-DK" sz="1800" dirty="0">
                          <a:effectLst/>
                        </a:rPr>
                        <a:t>Report.</a:t>
                      </a:r>
                      <a:endParaRPr lang="en-US" sz="18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1600">
                          <a:effectLst/>
                        </a:rPr>
                        <a:t>4</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2390" marR="113665">
                        <a:lnSpc>
                          <a:spcPct val="116000"/>
                        </a:lnSpc>
                        <a:spcBef>
                          <a:spcPts val="425"/>
                        </a:spcBef>
                        <a:spcAft>
                          <a:spcPts val="0"/>
                        </a:spcAft>
                      </a:pPr>
                      <a:r>
                        <a:rPr lang="da-DK" sz="2000" dirty="0">
                          <a:effectLst/>
                        </a:rPr>
                        <a:t>234</a:t>
                      </a:r>
                    </a:p>
                    <a:p>
                      <a:pPr marL="72390" marR="113665">
                        <a:lnSpc>
                          <a:spcPct val="116000"/>
                        </a:lnSpc>
                        <a:spcBef>
                          <a:spcPts val="425"/>
                        </a:spcBef>
                        <a:spcAft>
                          <a:spcPts val="0"/>
                        </a:spcAft>
                      </a:pPr>
                      <a:r>
                        <a:rPr lang="da-DK" sz="1800" dirty="0">
                          <a:effectLst/>
                        </a:rPr>
                        <a:t>Gen. </a:t>
                      </a:r>
                      <a:r>
                        <a:rPr lang="da-DK" sz="1800" dirty="0" err="1">
                          <a:effectLst/>
                        </a:rPr>
                        <a:t>Jnl</a:t>
                      </a:r>
                      <a:r>
                        <a:rPr lang="da-DK" sz="1800" dirty="0">
                          <a:effectLst/>
                        </a:rPr>
                        <a:t>.-B.</a:t>
                      </a:r>
                      <a:endParaRPr lang="en-US" sz="1800" dirty="0">
                        <a:effectLst/>
                      </a:endParaRPr>
                    </a:p>
                    <a:p>
                      <a:pPr marL="72390">
                        <a:spcBef>
                          <a:spcPts val="440"/>
                        </a:spcBef>
                        <a:spcAft>
                          <a:spcPts val="0"/>
                        </a:spcAft>
                      </a:pPr>
                      <a:r>
                        <a:rPr lang="da-DK" sz="1800" dirty="0" err="1">
                          <a:effectLst/>
                        </a:rPr>
                        <a:t>Post+Print</a:t>
                      </a:r>
                      <a:endParaRPr lang="en-US" sz="18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19780882"/>
                  </a:ext>
                </a:extLst>
              </a:tr>
            </a:tbl>
          </a:graphicData>
        </a:graphic>
      </p:graphicFrame>
    </p:spTree>
    <p:extLst>
      <p:ext uri="{BB962C8B-B14F-4D97-AF65-F5344CB8AC3E}">
        <p14:creationId xmlns:p14="http://schemas.microsoft.com/office/powerpoint/2010/main" val="10461889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4E258-E083-4954-9278-FA9701F9F8C9}"/>
              </a:ext>
            </a:extLst>
          </p:cNvPr>
          <p:cNvSpPr>
            <a:spLocks noGrp="1"/>
          </p:cNvSpPr>
          <p:nvPr>
            <p:ph type="title"/>
          </p:nvPr>
        </p:nvSpPr>
        <p:spPr/>
        <p:txBody>
          <a:bodyPr/>
          <a:lstStyle/>
          <a:p>
            <a:r>
              <a:rPr lang="en-US" dirty="0"/>
              <a:t>The Journal Posting Process</a:t>
            </a:r>
          </a:p>
        </p:txBody>
      </p:sp>
      <p:pic>
        <p:nvPicPr>
          <p:cNvPr id="4" name="Picture 3">
            <a:extLst>
              <a:ext uri="{FF2B5EF4-FFF2-40B4-BE49-F238E27FC236}">
                <a16:creationId xmlns:a16="http://schemas.microsoft.com/office/drawing/2014/main" id="{0AA8BB25-58DD-40F3-8763-72F6FBC35D02}"/>
              </a:ext>
            </a:extLst>
          </p:cNvPr>
          <p:cNvPicPr/>
          <p:nvPr/>
        </p:nvPicPr>
        <p:blipFill>
          <a:blip r:embed="rId2"/>
          <a:stretch>
            <a:fillRect/>
          </a:stretch>
        </p:blipFill>
        <p:spPr>
          <a:xfrm>
            <a:off x="1942170" y="1531526"/>
            <a:ext cx="8307659" cy="4858122"/>
          </a:xfrm>
          <a:prstGeom prst="rect">
            <a:avLst/>
          </a:prstGeom>
        </p:spPr>
      </p:pic>
    </p:spTree>
    <p:extLst>
      <p:ext uri="{BB962C8B-B14F-4D97-AF65-F5344CB8AC3E}">
        <p14:creationId xmlns:p14="http://schemas.microsoft.com/office/powerpoint/2010/main" val="1176205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FB3A4-5E60-4352-98E6-53D54218A3FA}"/>
              </a:ext>
            </a:extLst>
          </p:cNvPr>
          <p:cNvSpPr>
            <a:spLocks noGrp="1"/>
          </p:cNvSpPr>
          <p:nvPr>
            <p:ph type="title"/>
          </p:nvPr>
        </p:nvSpPr>
        <p:spPr/>
        <p:txBody>
          <a:bodyPr/>
          <a:lstStyle/>
          <a:p>
            <a:r>
              <a:rPr lang="en-US" dirty="0"/>
              <a:t>Document Posting Routines</a:t>
            </a:r>
          </a:p>
        </p:txBody>
      </p:sp>
      <p:pic>
        <p:nvPicPr>
          <p:cNvPr id="4" name="Picture 3">
            <a:extLst>
              <a:ext uri="{FF2B5EF4-FFF2-40B4-BE49-F238E27FC236}">
                <a16:creationId xmlns:a16="http://schemas.microsoft.com/office/drawing/2014/main" id="{24CD8A12-E672-4B6A-B42F-63ACC4DE733F}"/>
              </a:ext>
            </a:extLst>
          </p:cNvPr>
          <p:cNvPicPr/>
          <p:nvPr/>
        </p:nvPicPr>
        <p:blipFill>
          <a:blip r:embed="rId2"/>
          <a:stretch>
            <a:fillRect/>
          </a:stretch>
        </p:blipFill>
        <p:spPr>
          <a:xfrm>
            <a:off x="1897566" y="1690688"/>
            <a:ext cx="8874512" cy="4420180"/>
          </a:xfrm>
          <a:prstGeom prst="rect">
            <a:avLst/>
          </a:prstGeom>
        </p:spPr>
      </p:pic>
    </p:spTree>
    <p:extLst>
      <p:ext uri="{BB962C8B-B14F-4D97-AF65-F5344CB8AC3E}">
        <p14:creationId xmlns:p14="http://schemas.microsoft.com/office/powerpoint/2010/main" val="3184102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4529E-7B49-4CAA-8557-53E46A775260}"/>
              </a:ext>
            </a:extLst>
          </p:cNvPr>
          <p:cNvSpPr>
            <a:spLocks noGrp="1"/>
          </p:cNvSpPr>
          <p:nvPr>
            <p:ph type="title"/>
          </p:nvPr>
        </p:nvSpPr>
        <p:spPr/>
        <p:txBody>
          <a:bodyPr/>
          <a:lstStyle/>
          <a:p>
            <a:r>
              <a:rPr lang="en-US" dirty="0"/>
              <a:t>Code Comments</a:t>
            </a:r>
          </a:p>
        </p:txBody>
      </p:sp>
      <p:sp>
        <p:nvSpPr>
          <p:cNvPr id="3" name="Content Placeholder 2">
            <a:extLst>
              <a:ext uri="{FF2B5EF4-FFF2-40B4-BE49-F238E27FC236}">
                <a16:creationId xmlns:a16="http://schemas.microsoft.com/office/drawing/2014/main" id="{95CDF51A-8B35-4C47-B634-4F0BF07C82E1}"/>
              </a:ext>
            </a:extLst>
          </p:cNvPr>
          <p:cNvSpPr>
            <a:spLocks noGrp="1"/>
          </p:cNvSpPr>
          <p:nvPr>
            <p:ph idx="1"/>
          </p:nvPr>
        </p:nvSpPr>
        <p:spPr/>
        <p:txBody>
          <a:bodyPr/>
          <a:lstStyle/>
          <a:p>
            <a:r>
              <a:rPr lang="en-US" dirty="0"/>
              <a:t>Documentation</a:t>
            </a:r>
          </a:p>
          <a:p>
            <a:endParaRPr lang="en-US" dirty="0"/>
          </a:p>
          <a:p>
            <a:endParaRPr lang="en-US" dirty="0"/>
          </a:p>
          <a:p>
            <a:endParaRPr lang="en-US" dirty="0"/>
          </a:p>
          <a:p>
            <a:endParaRPr lang="en-US" dirty="0"/>
          </a:p>
          <a:p>
            <a:endParaRPr lang="en-US" dirty="0"/>
          </a:p>
          <a:p>
            <a:r>
              <a:rPr lang="en-US" dirty="0"/>
              <a:t>Inline Comments</a:t>
            </a:r>
          </a:p>
          <a:p>
            <a:endParaRPr lang="en-US" dirty="0"/>
          </a:p>
          <a:p>
            <a:endParaRPr lang="en-US" dirty="0"/>
          </a:p>
        </p:txBody>
      </p:sp>
      <p:pic>
        <p:nvPicPr>
          <p:cNvPr id="4" name="Picture 3">
            <a:extLst>
              <a:ext uri="{FF2B5EF4-FFF2-40B4-BE49-F238E27FC236}">
                <a16:creationId xmlns:a16="http://schemas.microsoft.com/office/drawing/2014/main" id="{53F11359-D202-46AE-B7BC-41C8C52B7D92}"/>
              </a:ext>
            </a:extLst>
          </p:cNvPr>
          <p:cNvPicPr>
            <a:picLocks noChangeAspect="1"/>
          </p:cNvPicPr>
          <p:nvPr/>
        </p:nvPicPr>
        <p:blipFill>
          <a:blip r:embed="rId2"/>
          <a:stretch>
            <a:fillRect/>
          </a:stretch>
        </p:blipFill>
        <p:spPr>
          <a:xfrm>
            <a:off x="4638629" y="1434650"/>
            <a:ext cx="5361070" cy="2103504"/>
          </a:xfrm>
          <a:prstGeom prst="rect">
            <a:avLst/>
          </a:prstGeom>
        </p:spPr>
      </p:pic>
      <p:pic>
        <p:nvPicPr>
          <p:cNvPr id="5" name="Picture 4">
            <a:extLst>
              <a:ext uri="{FF2B5EF4-FFF2-40B4-BE49-F238E27FC236}">
                <a16:creationId xmlns:a16="http://schemas.microsoft.com/office/drawing/2014/main" id="{47386903-0BB6-47C6-928B-F0A62C8C56F9}"/>
              </a:ext>
            </a:extLst>
          </p:cNvPr>
          <p:cNvPicPr>
            <a:picLocks noChangeAspect="1"/>
          </p:cNvPicPr>
          <p:nvPr/>
        </p:nvPicPr>
        <p:blipFill>
          <a:blip r:embed="rId3"/>
          <a:stretch>
            <a:fillRect/>
          </a:stretch>
        </p:blipFill>
        <p:spPr>
          <a:xfrm>
            <a:off x="4638629" y="3947532"/>
            <a:ext cx="7290509" cy="2638809"/>
          </a:xfrm>
          <a:prstGeom prst="rect">
            <a:avLst/>
          </a:prstGeom>
        </p:spPr>
      </p:pic>
    </p:spTree>
    <p:extLst>
      <p:ext uri="{BB962C8B-B14F-4D97-AF65-F5344CB8AC3E}">
        <p14:creationId xmlns:p14="http://schemas.microsoft.com/office/powerpoint/2010/main" val="19485732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3F9C-604C-4D87-BDB6-EC1D475BB165}"/>
              </a:ext>
            </a:extLst>
          </p:cNvPr>
          <p:cNvSpPr>
            <a:spLocks noGrp="1"/>
          </p:cNvSpPr>
          <p:nvPr>
            <p:ph type="title"/>
          </p:nvPr>
        </p:nvSpPr>
        <p:spPr/>
        <p:txBody>
          <a:bodyPr/>
          <a:lstStyle/>
          <a:p>
            <a:r>
              <a:rPr lang="en-US" dirty="0"/>
              <a:t>Code Comments</a:t>
            </a:r>
          </a:p>
        </p:txBody>
      </p:sp>
      <p:sp>
        <p:nvSpPr>
          <p:cNvPr id="3" name="Content Placeholder 2">
            <a:extLst>
              <a:ext uri="{FF2B5EF4-FFF2-40B4-BE49-F238E27FC236}">
                <a16:creationId xmlns:a16="http://schemas.microsoft.com/office/drawing/2014/main" id="{544B1960-DAD0-4872-9728-12B47C10F6CE}"/>
              </a:ext>
            </a:extLst>
          </p:cNvPr>
          <p:cNvSpPr>
            <a:spLocks noGrp="1"/>
          </p:cNvSpPr>
          <p:nvPr>
            <p:ph idx="1"/>
          </p:nvPr>
        </p:nvSpPr>
        <p:spPr/>
        <p:txBody>
          <a:bodyPr/>
          <a:lstStyle/>
          <a:p>
            <a:r>
              <a:rPr lang="en-US" dirty="0"/>
              <a:t>Block comments</a:t>
            </a:r>
          </a:p>
          <a:p>
            <a:endParaRPr lang="en-US" dirty="0"/>
          </a:p>
        </p:txBody>
      </p:sp>
      <p:pic>
        <p:nvPicPr>
          <p:cNvPr id="4" name="Picture 3">
            <a:extLst>
              <a:ext uri="{FF2B5EF4-FFF2-40B4-BE49-F238E27FC236}">
                <a16:creationId xmlns:a16="http://schemas.microsoft.com/office/drawing/2014/main" id="{7E648B25-562C-4351-8539-0C4DBC5FB3BF}"/>
              </a:ext>
            </a:extLst>
          </p:cNvPr>
          <p:cNvPicPr>
            <a:picLocks noChangeAspect="1"/>
          </p:cNvPicPr>
          <p:nvPr/>
        </p:nvPicPr>
        <p:blipFill>
          <a:blip r:embed="rId2"/>
          <a:stretch>
            <a:fillRect/>
          </a:stretch>
        </p:blipFill>
        <p:spPr>
          <a:xfrm>
            <a:off x="4867197" y="1690689"/>
            <a:ext cx="5927184" cy="4760664"/>
          </a:xfrm>
          <a:prstGeom prst="rect">
            <a:avLst/>
          </a:prstGeom>
        </p:spPr>
      </p:pic>
    </p:spTree>
    <p:extLst>
      <p:ext uri="{BB962C8B-B14F-4D97-AF65-F5344CB8AC3E}">
        <p14:creationId xmlns:p14="http://schemas.microsoft.com/office/powerpoint/2010/main" val="7665118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578BC-F334-4E95-AF03-527912BD70A1}"/>
              </a:ext>
            </a:extLst>
          </p:cNvPr>
          <p:cNvSpPr>
            <a:spLocks noGrp="1"/>
          </p:cNvSpPr>
          <p:nvPr>
            <p:ph type="title"/>
          </p:nvPr>
        </p:nvSpPr>
        <p:spPr/>
        <p:txBody>
          <a:bodyPr/>
          <a:lstStyle/>
          <a:p>
            <a:r>
              <a:rPr lang="en-US" dirty="0"/>
              <a:t>Seminar Document Posting Routines</a:t>
            </a:r>
          </a:p>
        </p:txBody>
      </p:sp>
      <p:pic>
        <p:nvPicPr>
          <p:cNvPr id="4" name="Picture 3">
            <a:extLst>
              <a:ext uri="{FF2B5EF4-FFF2-40B4-BE49-F238E27FC236}">
                <a16:creationId xmlns:a16="http://schemas.microsoft.com/office/drawing/2014/main" id="{FAA31E8C-1B96-4F3A-AB57-79F62ED429B8}"/>
              </a:ext>
            </a:extLst>
          </p:cNvPr>
          <p:cNvPicPr>
            <a:picLocks noChangeAspect="1"/>
          </p:cNvPicPr>
          <p:nvPr/>
        </p:nvPicPr>
        <p:blipFill>
          <a:blip r:embed="rId2"/>
          <a:stretch>
            <a:fillRect/>
          </a:stretch>
        </p:blipFill>
        <p:spPr>
          <a:xfrm>
            <a:off x="2472224" y="1416206"/>
            <a:ext cx="6523893" cy="5188182"/>
          </a:xfrm>
          <a:prstGeom prst="rect">
            <a:avLst/>
          </a:prstGeom>
        </p:spPr>
      </p:pic>
    </p:spTree>
    <p:extLst>
      <p:ext uri="{BB962C8B-B14F-4D97-AF65-F5344CB8AC3E}">
        <p14:creationId xmlns:p14="http://schemas.microsoft.com/office/powerpoint/2010/main" val="2808071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B909A-7383-4BDE-AAEC-DA3679495169}"/>
              </a:ext>
            </a:extLst>
          </p:cNvPr>
          <p:cNvSpPr>
            <a:spLocks noGrp="1"/>
          </p:cNvSpPr>
          <p:nvPr>
            <p:ph type="title"/>
          </p:nvPr>
        </p:nvSpPr>
        <p:spPr/>
        <p:txBody>
          <a:bodyPr/>
          <a:lstStyle/>
          <a:p>
            <a:r>
              <a:rPr lang="da-DK" dirty="0"/>
              <a:t>Extensions</a:t>
            </a:r>
            <a:endParaRPr lang="en-US" dirty="0"/>
          </a:p>
        </p:txBody>
      </p:sp>
      <p:sp>
        <p:nvSpPr>
          <p:cNvPr id="3" name="Content Placeholder 2">
            <a:extLst>
              <a:ext uri="{FF2B5EF4-FFF2-40B4-BE49-F238E27FC236}">
                <a16:creationId xmlns:a16="http://schemas.microsoft.com/office/drawing/2014/main" id="{0A30ACE6-775A-42A0-AB3C-2A125B0CD25E}"/>
              </a:ext>
            </a:extLst>
          </p:cNvPr>
          <p:cNvSpPr>
            <a:spLocks noGrp="1"/>
          </p:cNvSpPr>
          <p:nvPr>
            <p:ph idx="1"/>
          </p:nvPr>
        </p:nvSpPr>
        <p:spPr/>
        <p:txBody>
          <a:bodyPr/>
          <a:lstStyle/>
          <a:p>
            <a:pPr marL="0" indent="0">
              <a:buNone/>
            </a:pPr>
            <a:r>
              <a:rPr lang="en-US" dirty="0"/>
              <a:t>Extensions are a programming model where functionality is defined as an addition to existing objects and defines how they are different or modify the behavior of the solution. This section explains how you can develop extensions using the development environment for Dynamics 365 “BC”.</a:t>
            </a:r>
          </a:p>
          <a:p>
            <a:endParaRPr lang="en-US" dirty="0"/>
          </a:p>
        </p:txBody>
      </p:sp>
    </p:spTree>
    <p:extLst>
      <p:ext uri="{BB962C8B-B14F-4D97-AF65-F5344CB8AC3E}">
        <p14:creationId xmlns:p14="http://schemas.microsoft.com/office/powerpoint/2010/main" val="3019744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7F001-E1E2-4B8E-977B-1605958AD47D}"/>
              </a:ext>
            </a:extLst>
          </p:cNvPr>
          <p:cNvSpPr>
            <a:spLocks noGrp="1"/>
          </p:cNvSpPr>
          <p:nvPr>
            <p:ph type="title"/>
          </p:nvPr>
        </p:nvSpPr>
        <p:spPr/>
        <p:txBody>
          <a:bodyPr/>
          <a:lstStyle/>
          <a:p>
            <a:r>
              <a:rPr lang="en-US" dirty="0"/>
              <a:t>Changing Tables that Contain Data</a:t>
            </a:r>
          </a:p>
        </p:txBody>
      </p:sp>
      <p:sp>
        <p:nvSpPr>
          <p:cNvPr id="3" name="Content Placeholder 2">
            <a:extLst>
              <a:ext uri="{FF2B5EF4-FFF2-40B4-BE49-F238E27FC236}">
                <a16:creationId xmlns:a16="http://schemas.microsoft.com/office/drawing/2014/main" id="{BFD36C6A-19F1-42D3-BB3E-FA7DD238431E}"/>
              </a:ext>
            </a:extLst>
          </p:cNvPr>
          <p:cNvSpPr>
            <a:spLocks noGrp="1"/>
          </p:cNvSpPr>
          <p:nvPr>
            <p:ph idx="1"/>
          </p:nvPr>
        </p:nvSpPr>
        <p:spPr/>
        <p:txBody>
          <a:bodyPr>
            <a:normAutofit fontScale="85000" lnSpcReduction="20000"/>
          </a:bodyPr>
          <a:lstStyle/>
          <a:p>
            <a:pPr marL="0" indent="0">
              <a:buNone/>
            </a:pPr>
            <a:r>
              <a:rPr lang="en-US" b="1" dirty="0"/>
              <a:t>Changes to Fields</a:t>
            </a:r>
            <a:endParaRPr lang="en-US" dirty="0"/>
          </a:p>
          <a:p>
            <a:r>
              <a:rPr lang="en-US" dirty="0"/>
              <a:t>You can always make the following changes to table fields:</a:t>
            </a:r>
          </a:p>
          <a:p>
            <a:r>
              <a:rPr lang="en-US" dirty="0"/>
              <a:t> </a:t>
            </a:r>
          </a:p>
          <a:p>
            <a:pPr lvl="0"/>
            <a:r>
              <a:rPr lang="en-US" dirty="0"/>
              <a:t>Change the name</a:t>
            </a:r>
            <a:r>
              <a:rPr lang="da-DK" dirty="0"/>
              <a:t> is </a:t>
            </a:r>
            <a:r>
              <a:rPr lang="en-US" dirty="0"/>
              <a:t>possible in the Development Environment, but it is no possible in extensions made in VS Code.</a:t>
            </a:r>
          </a:p>
          <a:p>
            <a:pPr lvl="0"/>
            <a:r>
              <a:rPr lang="en-US" dirty="0"/>
              <a:t>Change any properties that only control how data is displayed or formatted.</a:t>
            </a:r>
          </a:p>
          <a:p>
            <a:pPr lvl="0"/>
            <a:r>
              <a:rPr lang="en-US" dirty="0"/>
              <a:t>Change the </a:t>
            </a:r>
            <a:r>
              <a:rPr lang="en-US" b="1" dirty="0" err="1"/>
              <a:t>TableRelation</a:t>
            </a:r>
            <a:r>
              <a:rPr lang="en-US" b="1" dirty="0"/>
              <a:t> </a:t>
            </a:r>
            <a:r>
              <a:rPr lang="en-US" dirty="0"/>
              <a:t>and </a:t>
            </a:r>
            <a:r>
              <a:rPr lang="en-US" b="1" dirty="0" err="1"/>
              <a:t>ValidateTableRelation</a:t>
            </a:r>
            <a:r>
              <a:rPr lang="en-US" dirty="0"/>
              <a:t> properties.</a:t>
            </a:r>
          </a:p>
          <a:p>
            <a:pPr lvl="0"/>
            <a:r>
              <a:rPr lang="en-US" dirty="0"/>
              <a:t>Change a </a:t>
            </a:r>
            <a:r>
              <a:rPr lang="en-US" b="1" dirty="0" err="1"/>
              <a:t>FlowField</a:t>
            </a:r>
            <a:r>
              <a:rPr lang="en-US" dirty="0"/>
              <a:t> back to a regular field.</a:t>
            </a:r>
          </a:p>
          <a:p>
            <a:pPr lvl="0"/>
            <a:r>
              <a:rPr lang="en-US" dirty="0"/>
              <a:t>Change the </a:t>
            </a:r>
            <a:r>
              <a:rPr lang="en-US" b="1" dirty="0" err="1"/>
              <a:t>CalcFormula</a:t>
            </a:r>
            <a:r>
              <a:rPr lang="en-US" dirty="0"/>
              <a:t> on a </a:t>
            </a:r>
            <a:r>
              <a:rPr lang="en-US" b="1" dirty="0" err="1"/>
              <a:t>FlowField</a:t>
            </a:r>
            <a:r>
              <a:rPr lang="en-US" dirty="0"/>
              <a:t>.</a:t>
            </a:r>
          </a:p>
          <a:p>
            <a:pPr lvl="0"/>
            <a:r>
              <a:rPr lang="en-US" dirty="0"/>
              <a:t>Increase the length of a text or a code field.</a:t>
            </a:r>
          </a:p>
          <a:p>
            <a:pPr lvl="0"/>
            <a:r>
              <a:rPr lang="en-US" dirty="0"/>
              <a:t>Add a new field.</a:t>
            </a:r>
          </a:p>
          <a:p>
            <a:pPr marL="0" indent="0">
              <a:buNone/>
            </a:pPr>
            <a:endParaRPr lang="en-US" dirty="0"/>
          </a:p>
        </p:txBody>
      </p:sp>
    </p:spTree>
    <p:extLst>
      <p:ext uri="{BB962C8B-B14F-4D97-AF65-F5344CB8AC3E}">
        <p14:creationId xmlns:p14="http://schemas.microsoft.com/office/powerpoint/2010/main" val="14745225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7F001-E1E2-4B8E-977B-1605958AD47D}"/>
              </a:ext>
            </a:extLst>
          </p:cNvPr>
          <p:cNvSpPr>
            <a:spLocks noGrp="1"/>
          </p:cNvSpPr>
          <p:nvPr>
            <p:ph type="title"/>
          </p:nvPr>
        </p:nvSpPr>
        <p:spPr/>
        <p:txBody>
          <a:bodyPr/>
          <a:lstStyle/>
          <a:p>
            <a:r>
              <a:rPr lang="en-US" dirty="0"/>
              <a:t>Changing Tables that Contain Data</a:t>
            </a:r>
          </a:p>
        </p:txBody>
      </p:sp>
      <p:sp>
        <p:nvSpPr>
          <p:cNvPr id="3" name="Content Placeholder 2">
            <a:extLst>
              <a:ext uri="{FF2B5EF4-FFF2-40B4-BE49-F238E27FC236}">
                <a16:creationId xmlns:a16="http://schemas.microsoft.com/office/drawing/2014/main" id="{BFD36C6A-19F1-42D3-BB3E-FA7DD238431E}"/>
              </a:ext>
            </a:extLst>
          </p:cNvPr>
          <p:cNvSpPr>
            <a:spLocks noGrp="1"/>
          </p:cNvSpPr>
          <p:nvPr>
            <p:ph idx="1"/>
          </p:nvPr>
        </p:nvSpPr>
        <p:spPr/>
        <p:txBody>
          <a:bodyPr>
            <a:normAutofit fontScale="92500" lnSpcReduction="10000"/>
          </a:bodyPr>
          <a:lstStyle/>
          <a:p>
            <a:pPr marL="0" indent="0">
              <a:buNone/>
            </a:pPr>
            <a:r>
              <a:rPr lang="en-US" b="1" dirty="0"/>
              <a:t>Changes to Fields</a:t>
            </a:r>
            <a:endParaRPr lang="en-US" dirty="0"/>
          </a:p>
          <a:p>
            <a:pPr marL="0" indent="0">
              <a:buNone/>
            </a:pPr>
            <a:r>
              <a:rPr lang="en-US" dirty="0"/>
              <a:t>If one of the following changes is made to the table structure after it has been installed once, it is not possible to send the extension to Dynamics 365 BC:</a:t>
            </a:r>
          </a:p>
          <a:p>
            <a:r>
              <a:rPr lang="en-US" dirty="0"/>
              <a:t>Change the Data Type.</a:t>
            </a:r>
          </a:p>
          <a:p>
            <a:r>
              <a:rPr lang="en-US" dirty="0"/>
              <a:t>Change the Field No.</a:t>
            </a:r>
          </a:p>
          <a:p>
            <a:r>
              <a:rPr lang="en-US" dirty="0"/>
              <a:t>Change the Field Name</a:t>
            </a:r>
          </a:p>
          <a:p>
            <a:r>
              <a:rPr lang="en-US" dirty="0"/>
              <a:t>Change a normal field into a </a:t>
            </a:r>
            <a:r>
              <a:rPr lang="en-US" dirty="0" err="1"/>
              <a:t>FlowField</a:t>
            </a:r>
            <a:r>
              <a:rPr lang="en-US" dirty="0"/>
              <a:t>.</a:t>
            </a:r>
          </a:p>
          <a:p>
            <a:r>
              <a:rPr lang="en-US" dirty="0"/>
              <a:t>Disable a field by setting Enabled to No.</a:t>
            </a:r>
          </a:p>
          <a:p>
            <a:r>
              <a:rPr lang="en-US" dirty="0"/>
              <a:t>Delete the field.</a:t>
            </a:r>
          </a:p>
          <a:p>
            <a:pPr marL="0" indent="0">
              <a:buNone/>
            </a:pPr>
            <a:endParaRPr lang="en-US" dirty="0"/>
          </a:p>
        </p:txBody>
      </p:sp>
      <p:sp>
        <p:nvSpPr>
          <p:cNvPr id="4" name="Rectangle 3">
            <a:extLst>
              <a:ext uri="{FF2B5EF4-FFF2-40B4-BE49-F238E27FC236}">
                <a16:creationId xmlns:a16="http://schemas.microsoft.com/office/drawing/2014/main" id="{D5F3793C-D3BA-4EA0-B912-D94FAF1A72E7}"/>
              </a:ext>
            </a:extLst>
          </p:cNvPr>
          <p:cNvSpPr/>
          <p:nvPr/>
        </p:nvSpPr>
        <p:spPr>
          <a:xfrm rot="19144126">
            <a:off x="8105790" y="4498080"/>
            <a:ext cx="4220253" cy="697627"/>
          </a:xfrm>
          <a:prstGeom prst="rect">
            <a:avLst/>
          </a:prstGeom>
        </p:spPr>
        <p:txBody>
          <a:bodyPr wrap="square">
            <a:spAutoFit/>
          </a:bodyPr>
          <a:lstStyle/>
          <a:p>
            <a:pPr>
              <a:spcBef>
                <a:spcPts val="435"/>
              </a:spcBef>
              <a:spcAft>
                <a:spcPts val="0"/>
              </a:spcAft>
            </a:pPr>
            <a:r>
              <a:rPr lang="en-US" b="1" dirty="0">
                <a:solidFill>
                  <a:srgbClr val="FF0000"/>
                </a:solidFill>
                <a:latin typeface="Tahoma" panose="020B0604030504040204" pitchFamily="34" charset="0"/>
                <a:ea typeface="Tahoma" panose="020B0604030504040204" pitchFamily="34" charset="0"/>
              </a:rPr>
              <a:t>"</a:t>
            </a:r>
            <a:r>
              <a:rPr lang="en-US" b="1" dirty="0" err="1">
                <a:solidFill>
                  <a:srgbClr val="FF0000"/>
                </a:solidFill>
                <a:latin typeface="Tahoma" panose="020B0604030504040204" pitchFamily="34" charset="0"/>
                <a:ea typeface="Tahoma" panose="020B0604030504040204" pitchFamily="34" charset="0"/>
              </a:rPr>
              <a:t>schemaUpdateMode</a:t>
            </a:r>
            <a:r>
              <a:rPr lang="en-US" b="1" dirty="0">
                <a:solidFill>
                  <a:srgbClr val="FF0000"/>
                </a:solidFill>
                <a:latin typeface="Tahoma" panose="020B0604030504040204" pitchFamily="34" charset="0"/>
                <a:ea typeface="Tahoma" panose="020B0604030504040204" pitchFamily="34" charset="0"/>
              </a:rPr>
              <a:t>": "Recreate"</a:t>
            </a:r>
            <a:endParaRPr lang="en-US" dirty="0">
              <a:solidFill>
                <a:srgbClr val="FF0000"/>
              </a:solidFill>
              <a:latin typeface="Tahoma" panose="020B0604030504040204" pitchFamily="34" charset="0"/>
              <a:ea typeface="Tahoma" panose="020B0604030504040204" pitchFamily="34" charset="0"/>
            </a:endParaRPr>
          </a:p>
          <a:p>
            <a:pPr>
              <a:spcBef>
                <a:spcPts val="435"/>
              </a:spcBef>
              <a:spcAft>
                <a:spcPts val="0"/>
              </a:spcAft>
            </a:pPr>
            <a:r>
              <a:rPr lang="en-US" dirty="0">
                <a:solidFill>
                  <a:srgbClr val="FF0000"/>
                </a:solidFill>
                <a:latin typeface="Tahoma" panose="020B0604030504040204" pitchFamily="34" charset="0"/>
                <a:ea typeface="Tahoma" panose="020B0604030504040204" pitchFamily="34" charset="0"/>
              </a:rPr>
              <a:t>In the launch.json file.</a:t>
            </a:r>
          </a:p>
        </p:txBody>
      </p:sp>
    </p:spTree>
    <p:extLst>
      <p:ext uri="{BB962C8B-B14F-4D97-AF65-F5344CB8AC3E}">
        <p14:creationId xmlns:p14="http://schemas.microsoft.com/office/powerpoint/2010/main" val="18496658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0D89-C691-4699-BF37-DDA1EF051A62}"/>
              </a:ext>
            </a:extLst>
          </p:cNvPr>
          <p:cNvSpPr>
            <a:spLocks noGrp="1"/>
          </p:cNvSpPr>
          <p:nvPr>
            <p:ph type="title"/>
          </p:nvPr>
        </p:nvSpPr>
        <p:spPr/>
        <p:txBody>
          <a:bodyPr/>
          <a:lstStyle/>
          <a:p>
            <a:r>
              <a:rPr lang="en-US" dirty="0"/>
              <a:t>Escrow services</a:t>
            </a:r>
          </a:p>
        </p:txBody>
      </p:sp>
      <p:sp>
        <p:nvSpPr>
          <p:cNvPr id="3" name="Content Placeholder 2">
            <a:extLst>
              <a:ext uri="{FF2B5EF4-FFF2-40B4-BE49-F238E27FC236}">
                <a16:creationId xmlns:a16="http://schemas.microsoft.com/office/drawing/2014/main" id="{D124FC7F-C4F3-42B8-BB8C-D5749E4058E2}"/>
              </a:ext>
            </a:extLst>
          </p:cNvPr>
          <p:cNvSpPr>
            <a:spLocks noGrp="1"/>
          </p:cNvSpPr>
          <p:nvPr>
            <p:ph idx="1"/>
          </p:nvPr>
        </p:nvSpPr>
        <p:spPr>
          <a:xfrm>
            <a:off x="838200" y="1825624"/>
            <a:ext cx="10515600" cy="4887409"/>
          </a:xfrm>
        </p:spPr>
        <p:txBody>
          <a:bodyPr>
            <a:normAutofit/>
          </a:bodyPr>
          <a:lstStyle/>
          <a:p>
            <a:pPr marL="0" indent="0">
              <a:buNone/>
            </a:pPr>
            <a:r>
              <a:rPr lang="en-US" sz="3200" dirty="0"/>
              <a:t>Source code escrow is the deposit of the source code of software with a third-party escrow agent.  It ensures maintenance of the software if the solution licensor files for bankruptcy or otherwise fails to maintain and update the software as promised in the software license agreement. As Microsoft states, this requirement is aimed to protect the investment of the customer now and in the future.</a:t>
            </a:r>
          </a:p>
          <a:p>
            <a:pPr marL="0" indent="0">
              <a:buNone/>
            </a:pPr>
            <a:r>
              <a:rPr lang="en-US" sz="3200" b="1" dirty="0"/>
              <a:t>The Software Escrow requirement is mandatory for CfMD approval if the solution is not offered free of charge and not sold by subscription</a:t>
            </a:r>
          </a:p>
        </p:txBody>
      </p:sp>
    </p:spTree>
    <p:extLst>
      <p:ext uri="{BB962C8B-B14F-4D97-AF65-F5344CB8AC3E}">
        <p14:creationId xmlns:p14="http://schemas.microsoft.com/office/powerpoint/2010/main" val="20354097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76D11-D9EF-4D6E-B2FF-7C877E4CF1DD}"/>
              </a:ext>
            </a:extLst>
          </p:cNvPr>
          <p:cNvSpPr>
            <a:spLocks noGrp="1"/>
          </p:cNvSpPr>
          <p:nvPr>
            <p:ph type="title"/>
          </p:nvPr>
        </p:nvSpPr>
        <p:spPr/>
        <p:txBody>
          <a:bodyPr/>
          <a:lstStyle/>
          <a:p>
            <a:r>
              <a:rPr lang="en-US" dirty="0"/>
              <a:t>Seminar Feature Integration</a:t>
            </a:r>
          </a:p>
        </p:txBody>
      </p:sp>
      <p:graphicFrame>
        <p:nvGraphicFramePr>
          <p:cNvPr id="4" name="Table 3">
            <a:extLst>
              <a:ext uri="{FF2B5EF4-FFF2-40B4-BE49-F238E27FC236}">
                <a16:creationId xmlns:a16="http://schemas.microsoft.com/office/drawing/2014/main" id="{707AC797-DFAE-45B6-935C-32472B7BFA60}"/>
              </a:ext>
            </a:extLst>
          </p:cNvPr>
          <p:cNvGraphicFramePr>
            <a:graphicFrameLocks noGrp="1"/>
          </p:cNvGraphicFramePr>
          <p:nvPr>
            <p:extLst>
              <p:ext uri="{D42A27DB-BD31-4B8C-83A1-F6EECF244321}">
                <p14:modId xmlns:p14="http://schemas.microsoft.com/office/powerpoint/2010/main" val="2657174371"/>
              </p:ext>
            </p:extLst>
          </p:nvPr>
        </p:nvGraphicFramePr>
        <p:xfrm>
          <a:off x="1538867" y="2007220"/>
          <a:ext cx="9523142" cy="4023246"/>
        </p:xfrm>
        <a:graphic>
          <a:graphicData uri="http://schemas.openxmlformats.org/drawingml/2006/table">
            <a:tbl>
              <a:tblPr firstRow="1" firstCol="1" bandRow="1">
                <a:tableStyleId>{5C22544A-7EE6-4342-B048-85BDC9FD1C3A}</a:tableStyleId>
              </a:tblPr>
              <a:tblGrid>
                <a:gridCol w="2910469">
                  <a:extLst>
                    <a:ext uri="{9D8B030D-6E8A-4147-A177-3AD203B41FA5}">
                      <a16:colId xmlns:a16="http://schemas.microsoft.com/office/drawing/2014/main" val="4127558778"/>
                    </a:ext>
                  </a:extLst>
                </a:gridCol>
                <a:gridCol w="6612673">
                  <a:extLst>
                    <a:ext uri="{9D8B030D-6E8A-4147-A177-3AD203B41FA5}">
                      <a16:colId xmlns:a16="http://schemas.microsoft.com/office/drawing/2014/main" val="2766930427"/>
                    </a:ext>
                  </a:extLst>
                </a:gridCol>
              </a:tblGrid>
              <a:tr h="320246">
                <a:tc>
                  <a:txBody>
                    <a:bodyPr/>
                    <a:lstStyle/>
                    <a:p>
                      <a:pPr>
                        <a:spcBef>
                          <a:spcPts val="435"/>
                        </a:spcBef>
                        <a:spcAft>
                          <a:spcPts val="0"/>
                        </a:spcAft>
                      </a:pPr>
                      <a:r>
                        <a:rPr lang="da-DK" sz="2400">
                          <a:effectLst/>
                        </a:rPr>
                        <a:t>Category</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2400">
                          <a:effectLst/>
                        </a:rPr>
                        <a:t>Features</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42839062"/>
                  </a:ext>
                </a:extLst>
              </a:tr>
              <a:tr h="960736">
                <a:tc>
                  <a:txBody>
                    <a:bodyPr/>
                    <a:lstStyle/>
                    <a:p>
                      <a:pPr>
                        <a:spcBef>
                          <a:spcPts val="435"/>
                        </a:spcBef>
                        <a:spcAft>
                          <a:spcPts val="0"/>
                        </a:spcAft>
                      </a:pPr>
                      <a:r>
                        <a:rPr lang="da-DK" sz="2400">
                          <a:effectLst/>
                        </a:rPr>
                        <a:t>Trail Record</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2400">
                          <a:effectLst/>
                        </a:rPr>
                        <a:t>Enables</a:t>
                      </a:r>
                      <a:r>
                        <a:rPr lang="da-DK" sz="2400" spc="-75">
                          <a:effectLst/>
                        </a:rPr>
                        <a:t> </a:t>
                      </a:r>
                      <a:r>
                        <a:rPr lang="da-DK" sz="2400">
                          <a:effectLst/>
                        </a:rPr>
                        <a:t>the</a:t>
                      </a:r>
                      <a:r>
                        <a:rPr lang="da-DK" sz="2400" spc="-70">
                          <a:effectLst/>
                        </a:rPr>
                        <a:t> </a:t>
                      </a:r>
                      <a:r>
                        <a:rPr lang="da-DK" sz="2400">
                          <a:effectLst/>
                        </a:rPr>
                        <a:t>Navigate</a:t>
                      </a:r>
                      <a:r>
                        <a:rPr lang="da-DK" sz="2400" spc="-70">
                          <a:effectLst/>
                        </a:rPr>
                        <a:t> </a:t>
                      </a:r>
                      <a:r>
                        <a:rPr lang="da-DK" sz="2400">
                          <a:effectLst/>
                        </a:rPr>
                        <a:t>feature</a:t>
                      </a:r>
                      <a:r>
                        <a:rPr lang="da-DK" sz="2400" spc="-70">
                          <a:effectLst/>
                        </a:rPr>
                        <a:t> </a:t>
                      </a:r>
                      <a:r>
                        <a:rPr lang="da-DK" sz="2400">
                          <a:effectLst/>
                        </a:rPr>
                        <a:t>to</a:t>
                      </a:r>
                      <a:r>
                        <a:rPr lang="da-DK" sz="2400" spc="-75">
                          <a:effectLst/>
                        </a:rPr>
                        <a:t> </a:t>
                      </a:r>
                      <a:r>
                        <a:rPr lang="da-DK" sz="2400">
                          <a:effectLst/>
                        </a:rPr>
                        <a:t>search</a:t>
                      </a:r>
                      <a:r>
                        <a:rPr lang="da-DK" sz="2400" spc="-75">
                          <a:effectLst/>
                        </a:rPr>
                        <a:t> </a:t>
                      </a:r>
                      <a:r>
                        <a:rPr lang="da-DK" sz="2400">
                          <a:effectLst/>
                        </a:rPr>
                        <a:t>for new ledger entry and posted document types.</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0986471"/>
                  </a:ext>
                </a:extLst>
              </a:tr>
              <a:tr h="1494763">
                <a:tc>
                  <a:txBody>
                    <a:bodyPr/>
                    <a:lstStyle/>
                    <a:p>
                      <a:pPr>
                        <a:spcBef>
                          <a:spcPts val="435"/>
                        </a:spcBef>
                        <a:spcAft>
                          <a:spcPts val="0"/>
                        </a:spcAft>
                      </a:pPr>
                      <a:r>
                        <a:rPr lang="da-DK" sz="2400">
                          <a:effectLst/>
                        </a:rPr>
                        <a:t>Master Pages</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342900" lvl="0" indent="-342900">
                        <a:spcBef>
                          <a:spcPts val="60"/>
                        </a:spcBef>
                        <a:spcAft>
                          <a:spcPts val="0"/>
                        </a:spcAft>
                        <a:buSzPts val="1000"/>
                        <a:buFont typeface="Symbol" panose="05050102010706020507" pitchFamily="18" charset="2"/>
                        <a:buChar char=""/>
                        <a:tabLst>
                          <a:tab pos="300990" algn="l"/>
                          <a:tab pos="301625" algn="l"/>
                        </a:tabLst>
                      </a:pPr>
                      <a:r>
                        <a:rPr lang="da-DK" sz="2400" kern="1200" spc="-65" dirty="0" err="1">
                          <a:solidFill>
                            <a:schemeClr val="dk1"/>
                          </a:solidFill>
                          <a:effectLst/>
                          <a:latin typeface="+mn-lt"/>
                          <a:ea typeface="+mn-ea"/>
                          <a:cs typeface="+mn-cs"/>
                        </a:rPr>
                        <a:t>Create</a:t>
                      </a:r>
                      <a:r>
                        <a:rPr lang="da-DK" sz="2400" kern="1200" spc="-65" dirty="0">
                          <a:solidFill>
                            <a:schemeClr val="dk1"/>
                          </a:solidFill>
                          <a:effectLst/>
                          <a:latin typeface="+mn-lt"/>
                          <a:ea typeface="+mn-ea"/>
                          <a:cs typeface="+mn-cs"/>
                        </a:rPr>
                        <a:t> new </a:t>
                      </a:r>
                      <a:r>
                        <a:rPr lang="da-DK" sz="2400" kern="1200" spc="-65" dirty="0" err="1">
                          <a:solidFill>
                            <a:schemeClr val="dk1"/>
                          </a:solidFill>
                          <a:effectLst/>
                          <a:latin typeface="+mn-lt"/>
                          <a:ea typeface="+mn-ea"/>
                          <a:cs typeface="+mn-cs"/>
                        </a:rPr>
                        <a:t>documents</a:t>
                      </a:r>
                      <a:r>
                        <a:rPr lang="da-DK" sz="2400" kern="1200" spc="-65" dirty="0">
                          <a:solidFill>
                            <a:schemeClr val="dk1"/>
                          </a:solidFill>
                          <a:effectLst/>
                          <a:latin typeface="+mn-lt"/>
                          <a:ea typeface="+mn-ea"/>
                          <a:cs typeface="+mn-cs"/>
                        </a:rPr>
                        <a:t> from master pages.</a:t>
                      </a:r>
                      <a:endParaRPr lang="en-US" sz="2400" kern="1200" spc="-65" dirty="0">
                        <a:solidFill>
                          <a:schemeClr val="dk1"/>
                        </a:solidFill>
                        <a:effectLst/>
                        <a:latin typeface="+mn-lt"/>
                        <a:ea typeface="+mn-ea"/>
                        <a:cs typeface="+mn-cs"/>
                      </a:endParaRPr>
                    </a:p>
                    <a:p>
                      <a:pPr marL="342900" lvl="0" indent="-342900">
                        <a:spcBef>
                          <a:spcPts val="525"/>
                        </a:spcBef>
                        <a:spcAft>
                          <a:spcPts val="0"/>
                        </a:spcAft>
                        <a:buSzPts val="1000"/>
                        <a:buFont typeface="Symbol" panose="05050102010706020507" pitchFamily="18" charset="2"/>
                        <a:buChar char=""/>
                        <a:tabLst>
                          <a:tab pos="300990" algn="l"/>
                          <a:tab pos="301625" algn="l"/>
                        </a:tabLst>
                      </a:pPr>
                      <a:r>
                        <a:rPr lang="da-DK" sz="2400" kern="1200" spc="-65" dirty="0">
                          <a:solidFill>
                            <a:schemeClr val="dk1"/>
                          </a:solidFill>
                          <a:effectLst/>
                          <a:latin typeface="+mn-lt"/>
                          <a:ea typeface="+mn-ea"/>
                          <a:cs typeface="+mn-cs"/>
                        </a:rPr>
                        <a:t>Access open </a:t>
                      </a:r>
                      <a:r>
                        <a:rPr lang="da-DK" sz="2400" kern="1200" spc="-65" dirty="0" err="1">
                          <a:solidFill>
                            <a:schemeClr val="dk1"/>
                          </a:solidFill>
                          <a:effectLst/>
                          <a:latin typeface="+mn-lt"/>
                          <a:ea typeface="+mn-ea"/>
                          <a:cs typeface="+mn-cs"/>
                        </a:rPr>
                        <a:t>documents</a:t>
                      </a:r>
                      <a:r>
                        <a:rPr lang="da-DK" sz="2400" kern="1200" spc="-65" dirty="0">
                          <a:solidFill>
                            <a:schemeClr val="dk1"/>
                          </a:solidFill>
                          <a:effectLst/>
                          <a:latin typeface="+mn-lt"/>
                          <a:ea typeface="+mn-ea"/>
                          <a:cs typeface="+mn-cs"/>
                        </a:rPr>
                        <a:t> from master pages.</a:t>
                      </a:r>
                      <a:endParaRPr lang="en-US" sz="2400" kern="1200" spc="-65" dirty="0">
                        <a:solidFill>
                          <a:schemeClr val="dk1"/>
                        </a:solidFill>
                        <a:effectLst/>
                        <a:latin typeface="+mn-lt"/>
                        <a:ea typeface="+mn-ea"/>
                        <a:cs typeface="+mn-cs"/>
                      </a:endParaRPr>
                    </a:p>
                    <a:p>
                      <a:pPr marL="342900" lvl="0" indent="-342900">
                        <a:spcBef>
                          <a:spcPts val="435"/>
                        </a:spcBef>
                        <a:spcAft>
                          <a:spcPts val="0"/>
                        </a:spcAft>
                        <a:buSzPts val="1000"/>
                        <a:buFont typeface="Symbol" panose="05050102010706020507" pitchFamily="18" charset="2"/>
                        <a:buChar char=""/>
                      </a:pPr>
                      <a:r>
                        <a:rPr lang="da-DK" sz="2400" dirty="0">
                          <a:effectLst/>
                        </a:rPr>
                        <a:t>Access</a:t>
                      </a:r>
                      <a:r>
                        <a:rPr lang="da-DK" sz="2400" spc="-70" dirty="0">
                          <a:effectLst/>
                        </a:rPr>
                        <a:t> </a:t>
                      </a:r>
                      <a:r>
                        <a:rPr lang="da-DK" sz="2400" dirty="0" err="1">
                          <a:effectLst/>
                        </a:rPr>
                        <a:t>ledger</a:t>
                      </a:r>
                      <a:r>
                        <a:rPr lang="da-DK" sz="2400" spc="-65" dirty="0">
                          <a:effectLst/>
                        </a:rPr>
                        <a:t> </a:t>
                      </a:r>
                      <a:r>
                        <a:rPr lang="da-DK" sz="2400" dirty="0" err="1">
                          <a:effectLst/>
                        </a:rPr>
                        <a:t>entries</a:t>
                      </a:r>
                      <a:r>
                        <a:rPr lang="da-DK" sz="2400" spc="-70" dirty="0">
                          <a:effectLst/>
                        </a:rPr>
                        <a:t> </a:t>
                      </a:r>
                      <a:r>
                        <a:rPr lang="da-DK" sz="2400" dirty="0">
                          <a:effectLst/>
                        </a:rPr>
                        <a:t>from</a:t>
                      </a:r>
                      <a:r>
                        <a:rPr lang="da-DK" sz="2400" spc="-60" dirty="0">
                          <a:effectLst/>
                        </a:rPr>
                        <a:t> </a:t>
                      </a:r>
                      <a:r>
                        <a:rPr lang="da-DK" sz="2400" dirty="0">
                          <a:effectLst/>
                        </a:rPr>
                        <a:t>master</a:t>
                      </a:r>
                      <a:r>
                        <a:rPr lang="da-DK" sz="2400" spc="-65" dirty="0">
                          <a:effectLst/>
                        </a:rPr>
                        <a:t> </a:t>
                      </a:r>
                      <a:r>
                        <a:rPr lang="da-DK" sz="2400" dirty="0">
                          <a:effectLst/>
                        </a:rPr>
                        <a:t>pages.</a:t>
                      </a:r>
                      <a:endParaRPr lang="en-US" sz="2400" dirty="0">
                        <a:effectLst/>
                        <a:latin typeface="Tahoma" panose="020B0604030504040204" pitchFamily="34" charset="0"/>
                        <a:ea typeface="Symbol" panose="05050102010706020507" pitchFamily="18" charset="2"/>
                        <a:cs typeface="Symbol" panose="05050102010706020507" pitchFamily="18" charset="2"/>
                      </a:endParaRPr>
                    </a:p>
                  </a:txBody>
                  <a:tcPr marL="68580" marR="68580" marT="0" marB="0"/>
                </a:tc>
                <a:extLst>
                  <a:ext uri="{0D108BD9-81ED-4DB2-BD59-A6C34878D82A}">
                    <a16:rowId xmlns:a16="http://schemas.microsoft.com/office/drawing/2014/main" val="1288681844"/>
                  </a:ext>
                </a:extLst>
              </a:tr>
              <a:tr h="1201987">
                <a:tc>
                  <a:txBody>
                    <a:bodyPr/>
                    <a:lstStyle/>
                    <a:p>
                      <a:pPr>
                        <a:spcBef>
                          <a:spcPts val="435"/>
                        </a:spcBef>
                        <a:spcAft>
                          <a:spcPts val="0"/>
                        </a:spcAft>
                      </a:pPr>
                      <a:r>
                        <a:rPr lang="da-DK" sz="2400">
                          <a:effectLst/>
                        </a:rPr>
                        <a:t>Transactions</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342900" marR="335280" lvl="0" indent="-342900">
                        <a:lnSpc>
                          <a:spcPct val="110000"/>
                        </a:lnSpc>
                        <a:spcBef>
                          <a:spcPts val="60"/>
                        </a:spcBef>
                        <a:spcAft>
                          <a:spcPts val="0"/>
                        </a:spcAft>
                        <a:buSzPts val="1000"/>
                        <a:buFont typeface="Symbol" panose="05050102010706020507" pitchFamily="18" charset="2"/>
                        <a:buChar char=""/>
                        <a:tabLst>
                          <a:tab pos="300990" algn="l"/>
                          <a:tab pos="301625" algn="l"/>
                        </a:tabLst>
                      </a:pPr>
                      <a:r>
                        <a:rPr lang="da-DK" sz="2400" kern="1200" dirty="0">
                          <a:solidFill>
                            <a:schemeClr val="dk1"/>
                          </a:solidFill>
                          <a:effectLst/>
                          <a:latin typeface="+mn-lt"/>
                          <a:ea typeface="+mn-ea"/>
                          <a:cs typeface="+mn-cs"/>
                        </a:rPr>
                        <a:t>Access </a:t>
                      </a:r>
                      <a:r>
                        <a:rPr lang="da-DK" sz="2400" kern="1200" dirty="0" err="1">
                          <a:solidFill>
                            <a:schemeClr val="dk1"/>
                          </a:solidFill>
                          <a:effectLst/>
                          <a:latin typeface="+mn-lt"/>
                          <a:ea typeface="+mn-ea"/>
                          <a:cs typeface="+mn-cs"/>
                        </a:rPr>
                        <a:t>Navigate</a:t>
                      </a:r>
                      <a:r>
                        <a:rPr lang="da-DK" sz="2400" kern="1200" dirty="0">
                          <a:solidFill>
                            <a:schemeClr val="dk1"/>
                          </a:solidFill>
                          <a:effectLst/>
                          <a:latin typeface="+mn-lt"/>
                          <a:ea typeface="+mn-ea"/>
                          <a:cs typeface="+mn-cs"/>
                        </a:rPr>
                        <a:t> from </a:t>
                      </a:r>
                      <a:r>
                        <a:rPr lang="da-DK" sz="2400" kern="1200" dirty="0" err="1">
                          <a:solidFill>
                            <a:schemeClr val="dk1"/>
                          </a:solidFill>
                          <a:effectLst/>
                          <a:latin typeface="+mn-lt"/>
                          <a:ea typeface="+mn-ea"/>
                          <a:cs typeface="+mn-cs"/>
                        </a:rPr>
                        <a:t>posted</a:t>
                      </a:r>
                      <a:r>
                        <a:rPr lang="da-DK" sz="2400" kern="1200" dirty="0">
                          <a:solidFill>
                            <a:schemeClr val="dk1"/>
                          </a:solidFill>
                          <a:effectLst/>
                          <a:latin typeface="+mn-lt"/>
                          <a:ea typeface="+mn-ea"/>
                          <a:cs typeface="+mn-cs"/>
                        </a:rPr>
                        <a:t> </a:t>
                      </a:r>
                      <a:r>
                        <a:rPr lang="da-DK" sz="2400" kern="1200" dirty="0" err="1">
                          <a:solidFill>
                            <a:schemeClr val="dk1"/>
                          </a:solidFill>
                          <a:effectLst/>
                          <a:latin typeface="+mn-lt"/>
                          <a:ea typeface="+mn-ea"/>
                          <a:cs typeface="+mn-cs"/>
                        </a:rPr>
                        <a:t>document</a:t>
                      </a:r>
                      <a:r>
                        <a:rPr lang="da-DK" sz="2400" kern="1200" dirty="0">
                          <a:solidFill>
                            <a:schemeClr val="dk1"/>
                          </a:solidFill>
                          <a:effectLst/>
                          <a:latin typeface="+mn-lt"/>
                          <a:ea typeface="+mn-ea"/>
                          <a:cs typeface="+mn-cs"/>
                        </a:rPr>
                        <a:t> pages.</a:t>
                      </a:r>
                      <a:endParaRPr lang="en-US" sz="2400" kern="1200" dirty="0">
                        <a:solidFill>
                          <a:schemeClr val="dk1"/>
                        </a:solidFill>
                        <a:effectLst/>
                        <a:latin typeface="+mn-lt"/>
                        <a:ea typeface="+mn-ea"/>
                        <a:cs typeface="+mn-cs"/>
                      </a:endParaRPr>
                    </a:p>
                    <a:p>
                      <a:pPr marL="342900" lvl="0" indent="-342900">
                        <a:spcBef>
                          <a:spcPts val="435"/>
                        </a:spcBef>
                        <a:spcAft>
                          <a:spcPts val="0"/>
                        </a:spcAft>
                        <a:buSzPts val="1000"/>
                        <a:buFont typeface="Symbol" panose="05050102010706020507" pitchFamily="18" charset="2"/>
                        <a:buChar char=""/>
                      </a:pPr>
                      <a:r>
                        <a:rPr lang="da-DK" sz="2400" dirty="0">
                          <a:effectLst/>
                        </a:rPr>
                        <a:t>Access </a:t>
                      </a:r>
                      <a:r>
                        <a:rPr lang="da-DK" sz="2400" dirty="0" err="1">
                          <a:effectLst/>
                        </a:rPr>
                        <a:t>Navigate</a:t>
                      </a:r>
                      <a:r>
                        <a:rPr lang="da-DK" sz="2400" dirty="0">
                          <a:effectLst/>
                        </a:rPr>
                        <a:t> from </a:t>
                      </a:r>
                      <a:r>
                        <a:rPr lang="da-DK" sz="2400" dirty="0" err="1">
                          <a:effectLst/>
                        </a:rPr>
                        <a:t>ledger</a:t>
                      </a:r>
                      <a:r>
                        <a:rPr lang="da-DK" sz="2400" spc="-200" dirty="0">
                          <a:effectLst/>
                        </a:rPr>
                        <a:t> </a:t>
                      </a:r>
                      <a:r>
                        <a:rPr lang="da-DK" sz="2400" dirty="0" err="1">
                          <a:effectLst/>
                        </a:rPr>
                        <a:t>entries</a:t>
                      </a:r>
                      <a:r>
                        <a:rPr lang="da-DK" sz="2400" dirty="0">
                          <a:effectLst/>
                        </a:rPr>
                        <a:t>.</a:t>
                      </a:r>
                      <a:endParaRPr lang="en-US" sz="2400" dirty="0">
                        <a:effectLst/>
                        <a:latin typeface="Tahoma" panose="020B0604030504040204" pitchFamily="34" charset="0"/>
                        <a:ea typeface="Symbol" panose="05050102010706020507" pitchFamily="18" charset="2"/>
                        <a:cs typeface="Symbol" panose="05050102010706020507" pitchFamily="18" charset="2"/>
                      </a:endParaRPr>
                    </a:p>
                  </a:txBody>
                  <a:tcPr marL="68580" marR="68580" marT="0" marB="0"/>
                </a:tc>
                <a:extLst>
                  <a:ext uri="{0D108BD9-81ED-4DB2-BD59-A6C34878D82A}">
                    <a16:rowId xmlns:a16="http://schemas.microsoft.com/office/drawing/2014/main" val="632046410"/>
                  </a:ext>
                </a:extLst>
              </a:tr>
            </a:tbl>
          </a:graphicData>
        </a:graphic>
      </p:graphicFrame>
    </p:spTree>
    <p:extLst>
      <p:ext uri="{BB962C8B-B14F-4D97-AF65-F5344CB8AC3E}">
        <p14:creationId xmlns:p14="http://schemas.microsoft.com/office/powerpoint/2010/main" val="25703209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96B34-5964-4F3F-A748-5E70EF30D049}"/>
              </a:ext>
            </a:extLst>
          </p:cNvPr>
          <p:cNvSpPr>
            <a:spLocks noGrp="1"/>
          </p:cNvSpPr>
          <p:nvPr>
            <p:ph type="title"/>
          </p:nvPr>
        </p:nvSpPr>
        <p:spPr/>
        <p:txBody>
          <a:bodyPr/>
          <a:lstStyle/>
          <a:p>
            <a:r>
              <a:rPr lang="en-US" dirty="0"/>
              <a:t>Navigate Page</a:t>
            </a:r>
          </a:p>
        </p:txBody>
      </p:sp>
      <p:pic>
        <p:nvPicPr>
          <p:cNvPr id="4" name="Picture 3">
            <a:extLst>
              <a:ext uri="{FF2B5EF4-FFF2-40B4-BE49-F238E27FC236}">
                <a16:creationId xmlns:a16="http://schemas.microsoft.com/office/drawing/2014/main" id="{47E47A69-5609-44B1-8492-903DFD22ACC7}"/>
              </a:ext>
            </a:extLst>
          </p:cNvPr>
          <p:cNvPicPr/>
          <p:nvPr/>
        </p:nvPicPr>
        <p:blipFill>
          <a:blip r:embed="rId2"/>
          <a:stretch>
            <a:fillRect/>
          </a:stretch>
        </p:blipFill>
        <p:spPr>
          <a:xfrm>
            <a:off x="3957289" y="1500125"/>
            <a:ext cx="3937774" cy="5123699"/>
          </a:xfrm>
          <a:prstGeom prst="rect">
            <a:avLst/>
          </a:prstGeom>
        </p:spPr>
      </p:pic>
    </p:spTree>
    <p:extLst>
      <p:ext uri="{BB962C8B-B14F-4D97-AF65-F5344CB8AC3E}">
        <p14:creationId xmlns:p14="http://schemas.microsoft.com/office/powerpoint/2010/main" val="16072512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F9D32-35A5-4350-95B4-C1D919B50616}"/>
              </a:ext>
            </a:extLst>
          </p:cNvPr>
          <p:cNvSpPr>
            <a:spLocks noGrp="1"/>
          </p:cNvSpPr>
          <p:nvPr>
            <p:ph type="title"/>
          </p:nvPr>
        </p:nvSpPr>
        <p:spPr/>
        <p:txBody>
          <a:bodyPr/>
          <a:lstStyle/>
          <a:p>
            <a:r>
              <a:rPr lang="en-US" dirty="0"/>
              <a:t>Navigate functions</a:t>
            </a:r>
          </a:p>
        </p:txBody>
      </p:sp>
      <p:sp>
        <p:nvSpPr>
          <p:cNvPr id="3" name="Content Placeholder 2">
            <a:extLst>
              <a:ext uri="{FF2B5EF4-FFF2-40B4-BE49-F238E27FC236}">
                <a16:creationId xmlns:a16="http://schemas.microsoft.com/office/drawing/2014/main" id="{7142FC3E-3B3F-4C29-92B1-7DB202B039E2}"/>
              </a:ext>
            </a:extLst>
          </p:cNvPr>
          <p:cNvSpPr>
            <a:spLocks noGrp="1"/>
          </p:cNvSpPr>
          <p:nvPr>
            <p:ph idx="1"/>
          </p:nvPr>
        </p:nvSpPr>
        <p:spPr>
          <a:xfrm>
            <a:off x="314093" y="2395958"/>
            <a:ext cx="6220522" cy="2947097"/>
          </a:xfrm>
        </p:spPr>
        <p:txBody>
          <a:bodyPr/>
          <a:lstStyle/>
          <a:p>
            <a:r>
              <a:rPr lang="en-US" sz="3200" dirty="0" err="1"/>
              <a:t>FindPush</a:t>
            </a:r>
            <a:endParaRPr lang="en-US" sz="3200" dirty="0"/>
          </a:p>
          <a:p>
            <a:r>
              <a:rPr lang="en-US" sz="3200" dirty="0" err="1"/>
              <a:t>FindRecords</a:t>
            </a:r>
            <a:r>
              <a:rPr lang="en-US" sz="3200" dirty="0"/>
              <a:t> and </a:t>
            </a:r>
            <a:r>
              <a:rPr lang="en-US" sz="3200" dirty="0" err="1"/>
              <a:t>FindExtRecords</a:t>
            </a:r>
            <a:endParaRPr lang="en-US" sz="3200" dirty="0"/>
          </a:p>
          <a:p>
            <a:r>
              <a:rPr lang="en-US" sz="3200" dirty="0" err="1"/>
              <a:t>InsertIntoDocEntry</a:t>
            </a:r>
            <a:endParaRPr lang="en-US" sz="3200" dirty="0"/>
          </a:p>
          <a:p>
            <a:r>
              <a:rPr lang="en-US" sz="3200" dirty="0" err="1"/>
              <a:t>ShowRecords</a:t>
            </a:r>
            <a:endParaRPr lang="en-US" sz="3200" dirty="0"/>
          </a:p>
          <a:p>
            <a:endParaRPr lang="en-US" dirty="0"/>
          </a:p>
        </p:txBody>
      </p:sp>
      <p:sp>
        <p:nvSpPr>
          <p:cNvPr id="4" name="Content Placeholder 2">
            <a:extLst>
              <a:ext uri="{FF2B5EF4-FFF2-40B4-BE49-F238E27FC236}">
                <a16:creationId xmlns:a16="http://schemas.microsoft.com/office/drawing/2014/main" id="{1AF40C0A-E5E4-4151-88C3-00C414088C4F}"/>
              </a:ext>
            </a:extLst>
          </p:cNvPr>
          <p:cNvSpPr txBox="1">
            <a:spLocks/>
          </p:cNvSpPr>
          <p:nvPr/>
        </p:nvSpPr>
        <p:spPr>
          <a:xfrm>
            <a:off x="6255834" y="2489532"/>
            <a:ext cx="5936166" cy="38889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b="1" dirty="0"/>
          </a:p>
          <a:p>
            <a:pPr marL="0" indent="0">
              <a:buNone/>
            </a:pPr>
            <a:r>
              <a:rPr lang="en-US" b="1" dirty="0"/>
              <a:t>= </a:t>
            </a:r>
            <a:r>
              <a:rPr lang="en-US" b="1" dirty="0" err="1"/>
              <a:t>OnAfterNavigateFindRecords</a:t>
            </a:r>
            <a:endParaRPr lang="en-US" b="1" dirty="0"/>
          </a:p>
          <a:p>
            <a:endParaRPr lang="en-US" sz="1800" b="1" dirty="0"/>
          </a:p>
          <a:p>
            <a:endParaRPr lang="en-US" sz="900" b="1" dirty="0"/>
          </a:p>
          <a:p>
            <a:pPr marL="0" indent="0">
              <a:buNone/>
            </a:pPr>
            <a:r>
              <a:rPr lang="en-US" b="1" dirty="0"/>
              <a:t>= </a:t>
            </a:r>
            <a:r>
              <a:rPr lang="en-US" b="1" dirty="0" err="1"/>
              <a:t>OnAfterNavigateShowRecords</a:t>
            </a:r>
            <a:endParaRPr lang="en-US" b="1" dirty="0"/>
          </a:p>
          <a:p>
            <a:endParaRPr lang="en-US" b="1" dirty="0"/>
          </a:p>
          <a:p>
            <a:pPr marL="0" indent="0">
              <a:buNone/>
            </a:pPr>
            <a:r>
              <a:rPr lang="en-US" b="1" dirty="0"/>
              <a:t>  </a:t>
            </a:r>
            <a:r>
              <a:rPr lang="en-US" b="1" dirty="0" err="1"/>
              <a:t>OnAfterNavigateFindTrackingRecords</a:t>
            </a:r>
            <a:endParaRPr lang="en-US" b="1" dirty="0"/>
          </a:p>
        </p:txBody>
      </p:sp>
      <p:sp>
        <p:nvSpPr>
          <p:cNvPr id="5" name="Content Placeholder 2">
            <a:extLst>
              <a:ext uri="{FF2B5EF4-FFF2-40B4-BE49-F238E27FC236}">
                <a16:creationId xmlns:a16="http://schemas.microsoft.com/office/drawing/2014/main" id="{8D6DE461-53AD-4479-BECE-5B5A0AF92B93}"/>
              </a:ext>
            </a:extLst>
          </p:cNvPr>
          <p:cNvSpPr txBox="1">
            <a:spLocks/>
          </p:cNvSpPr>
          <p:nvPr/>
        </p:nvSpPr>
        <p:spPr>
          <a:xfrm>
            <a:off x="538976" y="1690688"/>
            <a:ext cx="3187390" cy="5782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Functions</a:t>
            </a:r>
          </a:p>
        </p:txBody>
      </p:sp>
      <p:sp>
        <p:nvSpPr>
          <p:cNvPr id="6" name="Content Placeholder 2">
            <a:extLst>
              <a:ext uri="{FF2B5EF4-FFF2-40B4-BE49-F238E27FC236}">
                <a16:creationId xmlns:a16="http://schemas.microsoft.com/office/drawing/2014/main" id="{E8CB3766-CD38-4552-9F18-2B72122C41DD}"/>
              </a:ext>
            </a:extLst>
          </p:cNvPr>
          <p:cNvSpPr txBox="1">
            <a:spLocks/>
          </p:cNvSpPr>
          <p:nvPr/>
        </p:nvSpPr>
        <p:spPr>
          <a:xfrm>
            <a:off x="6614532" y="1690688"/>
            <a:ext cx="3187390" cy="5782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Integration Events</a:t>
            </a:r>
          </a:p>
        </p:txBody>
      </p:sp>
    </p:spTree>
    <p:extLst>
      <p:ext uri="{BB962C8B-B14F-4D97-AF65-F5344CB8AC3E}">
        <p14:creationId xmlns:p14="http://schemas.microsoft.com/office/powerpoint/2010/main" val="13347177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E2D989-F9A3-46E5-BE40-D0C2440BD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3754" y="83771"/>
            <a:ext cx="3809180" cy="2233955"/>
          </a:xfrm>
          <a:prstGeom prst="rect">
            <a:avLst/>
          </a:prstGeom>
        </p:spPr>
      </p:pic>
      <p:sp>
        <p:nvSpPr>
          <p:cNvPr id="2" name="Title 1">
            <a:extLst>
              <a:ext uri="{FF2B5EF4-FFF2-40B4-BE49-F238E27FC236}">
                <a16:creationId xmlns:a16="http://schemas.microsoft.com/office/drawing/2014/main" id="{817DFFD3-DB11-499E-BEC0-2BE893DB592B}"/>
              </a:ext>
            </a:extLst>
          </p:cNvPr>
          <p:cNvSpPr>
            <a:spLocks noGrp="1"/>
          </p:cNvSpPr>
          <p:nvPr>
            <p:ph type="title"/>
          </p:nvPr>
        </p:nvSpPr>
        <p:spPr/>
        <p:txBody>
          <a:bodyPr/>
          <a:lstStyle/>
          <a:p>
            <a:r>
              <a:rPr lang="en-US" dirty="0"/>
              <a:t>Lab overview</a:t>
            </a:r>
          </a:p>
        </p:txBody>
      </p:sp>
      <p:sp>
        <p:nvSpPr>
          <p:cNvPr id="3" name="Content Placeholder 2">
            <a:extLst>
              <a:ext uri="{FF2B5EF4-FFF2-40B4-BE49-F238E27FC236}">
                <a16:creationId xmlns:a16="http://schemas.microsoft.com/office/drawing/2014/main" id="{81160F75-D1C1-4F19-B55C-E04E37308B18}"/>
              </a:ext>
            </a:extLst>
          </p:cNvPr>
          <p:cNvSpPr>
            <a:spLocks noGrp="1"/>
          </p:cNvSpPr>
          <p:nvPr>
            <p:ph idx="1"/>
          </p:nvPr>
        </p:nvSpPr>
        <p:spPr>
          <a:xfrm>
            <a:off x="838199" y="1825625"/>
            <a:ext cx="4454769" cy="4351338"/>
          </a:xfrm>
        </p:spPr>
        <p:txBody>
          <a:bodyPr>
            <a:normAutofit fontScale="92500" lnSpcReduction="20000"/>
          </a:bodyPr>
          <a:lstStyle/>
          <a:p>
            <a:r>
              <a:rPr lang="en-US" dirty="0"/>
              <a:t>Lab 1  	Discussion</a:t>
            </a:r>
          </a:p>
          <a:p>
            <a:r>
              <a:rPr lang="en-US" dirty="0"/>
              <a:t>Lab 2-1 	Normal</a:t>
            </a:r>
          </a:p>
          <a:p>
            <a:r>
              <a:rPr lang="en-US" dirty="0"/>
              <a:t>Lab 3-1 	Normal</a:t>
            </a:r>
          </a:p>
          <a:p>
            <a:r>
              <a:rPr lang="en-US" dirty="0"/>
              <a:t>Lab 4-1 	Normal</a:t>
            </a:r>
          </a:p>
          <a:p>
            <a:r>
              <a:rPr lang="en-US" dirty="0"/>
              <a:t>Lab 5-1 	Normal</a:t>
            </a:r>
          </a:p>
          <a:p>
            <a:r>
              <a:rPr lang="en-US" dirty="0"/>
              <a:t>Lab 5-2 	Normal</a:t>
            </a:r>
          </a:p>
          <a:p>
            <a:r>
              <a:rPr lang="en-US" dirty="0"/>
              <a:t>Lab 5-3 	Normal</a:t>
            </a:r>
          </a:p>
          <a:p>
            <a:r>
              <a:rPr lang="en-US" dirty="0"/>
              <a:t>Lab 6-1 	Review</a:t>
            </a:r>
          </a:p>
          <a:p>
            <a:r>
              <a:rPr lang="en-US" dirty="0"/>
              <a:t>Lab 6-2 	Review</a:t>
            </a:r>
          </a:p>
          <a:p>
            <a:r>
              <a:rPr lang="en-US" dirty="0"/>
              <a:t>Lab 6-3 	Normal</a:t>
            </a:r>
          </a:p>
          <a:p>
            <a:endParaRPr lang="en-US" dirty="0"/>
          </a:p>
        </p:txBody>
      </p:sp>
      <p:sp>
        <p:nvSpPr>
          <p:cNvPr id="4" name="Content Placeholder 2">
            <a:extLst>
              <a:ext uri="{FF2B5EF4-FFF2-40B4-BE49-F238E27FC236}">
                <a16:creationId xmlns:a16="http://schemas.microsoft.com/office/drawing/2014/main" id="{F4F84CD1-5EFB-45A2-AB0F-2800002B2120}"/>
              </a:ext>
            </a:extLst>
          </p:cNvPr>
          <p:cNvSpPr txBox="1">
            <a:spLocks/>
          </p:cNvSpPr>
          <p:nvPr/>
        </p:nvSpPr>
        <p:spPr>
          <a:xfrm>
            <a:off x="5726722" y="1825625"/>
            <a:ext cx="4454769" cy="479498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Lab 7-1 Review</a:t>
            </a:r>
          </a:p>
          <a:p>
            <a:r>
              <a:rPr lang="en-US" dirty="0"/>
              <a:t>Lab 7-2 Solution and Review</a:t>
            </a:r>
          </a:p>
          <a:p>
            <a:r>
              <a:rPr lang="en-US" dirty="0"/>
              <a:t>Lab 7-3 Solution and Review</a:t>
            </a:r>
          </a:p>
          <a:p>
            <a:r>
              <a:rPr lang="en-US" dirty="0"/>
              <a:t>Lab 7-4 Solution and Review </a:t>
            </a:r>
          </a:p>
          <a:p>
            <a:r>
              <a:rPr lang="en-US" dirty="0"/>
              <a:t>Lab 7-5 Solution and Review</a:t>
            </a:r>
          </a:p>
          <a:p>
            <a:r>
              <a:rPr lang="en-US" dirty="0"/>
              <a:t>Lab 8-1 Solution and Review</a:t>
            </a:r>
          </a:p>
          <a:p>
            <a:r>
              <a:rPr lang="en-US" dirty="0"/>
              <a:t>Lab 8-2 Solution and Review</a:t>
            </a:r>
          </a:p>
          <a:p>
            <a:r>
              <a:rPr lang="en-US" dirty="0"/>
              <a:t>Lab 9-1 Normal</a:t>
            </a:r>
          </a:p>
          <a:p>
            <a:r>
              <a:rPr lang="en-US" dirty="0"/>
              <a:t>Lab 9-2 Solution and Review</a:t>
            </a:r>
          </a:p>
          <a:p>
            <a:r>
              <a:rPr lang="en-US" dirty="0"/>
              <a:t>Lab 10-1 Normal</a:t>
            </a:r>
          </a:p>
          <a:p>
            <a:endParaRPr lang="en-US" dirty="0"/>
          </a:p>
        </p:txBody>
      </p:sp>
    </p:spTree>
    <p:extLst>
      <p:ext uri="{BB962C8B-B14F-4D97-AF65-F5344CB8AC3E}">
        <p14:creationId xmlns:p14="http://schemas.microsoft.com/office/powerpoint/2010/main" val="2824550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83139-16AB-4AF9-97D3-DD1533ED4956}"/>
              </a:ext>
            </a:extLst>
          </p:cNvPr>
          <p:cNvSpPr>
            <a:spLocks noGrp="1"/>
          </p:cNvSpPr>
          <p:nvPr>
            <p:ph type="title"/>
          </p:nvPr>
        </p:nvSpPr>
        <p:spPr/>
        <p:txBody>
          <a:bodyPr/>
          <a:lstStyle/>
          <a:p>
            <a:r>
              <a:rPr lang="da-DK" dirty="0"/>
              <a:t>Start </a:t>
            </a:r>
            <a:r>
              <a:rPr lang="da-DK" dirty="0" err="1"/>
              <a:t>project</a:t>
            </a:r>
            <a:endParaRPr lang="en-US" dirty="0"/>
          </a:p>
        </p:txBody>
      </p:sp>
      <p:sp>
        <p:nvSpPr>
          <p:cNvPr id="3" name="Content Placeholder 2">
            <a:extLst>
              <a:ext uri="{FF2B5EF4-FFF2-40B4-BE49-F238E27FC236}">
                <a16:creationId xmlns:a16="http://schemas.microsoft.com/office/drawing/2014/main" id="{358C94EB-86DD-44CA-AE7D-D88192C0BEE1}"/>
              </a:ext>
            </a:extLst>
          </p:cNvPr>
          <p:cNvSpPr>
            <a:spLocks noGrp="1"/>
          </p:cNvSpPr>
          <p:nvPr>
            <p:ph idx="1"/>
          </p:nvPr>
        </p:nvSpPr>
        <p:spPr>
          <a:xfrm>
            <a:off x="767862" y="2757609"/>
            <a:ext cx="10515600" cy="1999029"/>
          </a:xfrm>
        </p:spPr>
        <p:txBody>
          <a:bodyPr>
            <a:normAutofit/>
          </a:bodyPr>
          <a:lstStyle/>
          <a:p>
            <a:pPr marL="0" indent="0" algn="ctr">
              <a:buNone/>
            </a:pPr>
            <a:r>
              <a:rPr lang="da-DK" sz="13800" dirty="0" err="1"/>
              <a:t>AL:Go</a:t>
            </a:r>
            <a:r>
              <a:rPr lang="da-DK" sz="13800" dirty="0"/>
              <a:t>!</a:t>
            </a:r>
            <a:endParaRPr lang="en-US" sz="13800" dirty="0"/>
          </a:p>
        </p:txBody>
      </p:sp>
    </p:spTree>
    <p:extLst>
      <p:ext uri="{BB962C8B-B14F-4D97-AF65-F5344CB8AC3E}">
        <p14:creationId xmlns:p14="http://schemas.microsoft.com/office/powerpoint/2010/main" val="1260763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2E9DD-0C25-4090-959C-29BD009E25B0}"/>
              </a:ext>
            </a:extLst>
          </p:cNvPr>
          <p:cNvSpPr>
            <a:spLocks noGrp="1"/>
          </p:cNvSpPr>
          <p:nvPr>
            <p:ph type="title"/>
          </p:nvPr>
        </p:nvSpPr>
        <p:spPr/>
        <p:txBody>
          <a:bodyPr/>
          <a:lstStyle/>
          <a:p>
            <a:r>
              <a:rPr lang="da-DK" dirty="0"/>
              <a:t>The Editor</a:t>
            </a:r>
            <a:endParaRPr lang="en-US" dirty="0"/>
          </a:p>
        </p:txBody>
      </p:sp>
      <p:sp>
        <p:nvSpPr>
          <p:cNvPr id="3" name="Content Placeholder 2">
            <a:extLst>
              <a:ext uri="{FF2B5EF4-FFF2-40B4-BE49-F238E27FC236}">
                <a16:creationId xmlns:a16="http://schemas.microsoft.com/office/drawing/2014/main" id="{DA6BAB08-3BDD-491C-BCC6-ABD84FAD8841}"/>
              </a:ext>
            </a:extLst>
          </p:cNvPr>
          <p:cNvSpPr>
            <a:spLocks noGrp="1"/>
          </p:cNvSpPr>
          <p:nvPr>
            <p:ph idx="1"/>
          </p:nvPr>
        </p:nvSpPr>
        <p:spPr>
          <a:xfrm>
            <a:off x="8607668" y="571500"/>
            <a:ext cx="3516924" cy="5605463"/>
          </a:xfrm>
        </p:spPr>
        <p:txBody>
          <a:bodyPr>
            <a:normAutofit lnSpcReduction="10000"/>
          </a:bodyPr>
          <a:lstStyle/>
          <a:p>
            <a:pPr marL="514350" indent="-514350">
              <a:buAutoNum type="arabicParenR"/>
            </a:pPr>
            <a:r>
              <a:rPr lang="da-DK" dirty="0"/>
              <a:t>Explorer</a:t>
            </a:r>
          </a:p>
          <a:p>
            <a:pPr marL="514350" indent="-514350">
              <a:buAutoNum type="arabicParenR"/>
            </a:pPr>
            <a:r>
              <a:rPr lang="da-DK" dirty="0"/>
              <a:t>Search</a:t>
            </a:r>
          </a:p>
          <a:p>
            <a:pPr marL="514350" indent="-514350">
              <a:buAutoNum type="arabicParenR"/>
            </a:pPr>
            <a:r>
              <a:rPr lang="da-DK" dirty="0"/>
              <a:t>Source Control</a:t>
            </a:r>
          </a:p>
          <a:p>
            <a:pPr marL="514350" indent="-514350">
              <a:buAutoNum type="arabicParenR"/>
            </a:pPr>
            <a:r>
              <a:rPr lang="da-DK" dirty="0"/>
              <a:t>Debug</a:t>
            </a:r>
          </a:p>
          <a:p>
            <a:pPr marL="514350" indent="-514350">
              <a:buAutoNum type="arabicParenR"/>
            </a:pPr>
            <a:r>
              <a:rPr lang="da-DK" dirty="0"/>
              <a:t>Extensions</a:t>
            </a:r>
          </a:p>
          <a:p>
            <a:pPr marL="514350" indent="-514350">
              <a:buAutoNum type="arabicParenR"/>
            </a:pPr>
            <a:r>
              <a:rPr lang="da-DK" dirty="0"/>
              <a:t>Open Editors</a:t>
            </a:r>
          </a:p>
          <a:p>
            <a:pPr marL="514350" indent="-514350">
              <a:buAutoNum type="arabicParenR"/>
            </a:pPr>
            <a:r>
              <a:rPr lang="da-DK" dirty="0"/>
              <a:t>launch.json</a:t>
            </a:r>
          </a:p>
          <a:p>
            <a:pPr marL="514350" indent="-514350">
              <a:buAutoNum type="arabicParenR"/>
            </a:pPr>
            <a:r>
              <a:rPr lang="da-DK" dirty="0"/>
              <a:t>App.json</a:t>
            </a:r>
          </a:p>
          <a:p>
            <a:pPr marL="514350" indent="-514350">
              <a:buAutoNum type="arabicParenR"/>
            </a:pPr>
            <a:r>
              <a:rPr lang="da-DK" dirty="0"/>
              <a:t>Workspace</a:t>
            </a:r>
          </a:p>
          <a:p>
            <a:pPr marL="514350" indent="-514350">
              <a:buAutoNum type="arabicParenR"/>
            </a:pPr>
            <a:r>
              <a:rPr lang="da-DK" dirty="0"/>
              <a:t>Editor </a:t>
            </a:r>
            <a:r>
              <a:rPr lang="da-DK" dirty="0" err="1"/>
              <a:t>window</a:t>
            </a:r>
            <a:endParaRPr lang="da-DK" dirty="0"/>
          </a:p>
          <a:p>
            <a:pPr marL="514350" indent="-514350">
              <a:buAutoNum type="arabicParenR"/>
            </a:pPr>
            <a:r>
              <a:rPr lang="da-DK" dirty="0"/>
              <a:t>Problem / Output / Debug / Terminal</a:t>
            </a:r>
          </a:p>
          <a:p>
            <a:pPr marL="514350" indent="-514350">
              <a:buAutoNum type="arabicParenR"/>
            </a:pPr>
            <a:endParaRPr lang="en-US" dirty="0"/>
          </a:p>
        </p:txBody>
      </p:sp>
      <p:pic>
        <p:nvPicPr>
          <p:cNvPr id="2050" name="Picture 2" descr="C:\Users\peikba\AppData\Local\Temp\SNAGHTML1c69337.PNG">
            <a:extLst>
              <a:ext uri="{FF2B5EF4-FFF2-40B4-BE49-F238E27FC236}">
                <a16:creationId xmlns:a16="http://schemas.microsoft.com/office/drawing/2014/main" id="{89AD820C-744B-4C5D-A72F-8CDA327F2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056" y="1690688"/>
            <a:ext cx="7714636" cy="4148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252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9D831-7362-46F6-AE19-19256BDB3782}"/>
              </a:ext>
            </a:extLst>
          </p:cNvPr>
          <p:cNvSpPr>
            <a:spLocks noGrp="1"/>
          </p:cNvSpPr>
          <p:nvPr>
            <p:ph type="title"/>
          </p:nvPr>
        </p:nvSpPr>
        <p:spPr/>
        <p:txBody>
          <a:bodyPr/>
          <a:lstStyle/>
          <a:p>
            <a:r>
              <a:rPr lang="da-DK" dirty="0"/>
              <a:t>App.json</a:t>
            </a:r>
            <a:endParaRPr lang="en-US" dirty="0"/>
          </a:p>
        </p:txBody>
      </p:sp>
      <p:sp>
        <p:nvSpPr>
          <p:cNvPr id="3" name="Content Placeholder 2">
            <a:extLst>
              <a:ext uri="{FF2B5EF4-FFF2-40B4-BE49-F238E27FC236}">
                <a16:creationId xmlns:a16="http://schemas.microsoft.com/office/drawing/2014/main" id="{964195B7-8411-4799-A5AD-FA631F0BE364}"/>
              </a:ext>
            </a:extLst>
          </p:cNvPr>
          <p:cNvSpPr>
            <a:spLocks noGrp="1"/>
          </p:cNvSpPr>
          <p:nvPr>
            <p:ph idx="1"/>
          </p:nvPr>
        </p:nvSpPr>
        <p:spPr>
          <a:xfrm>
            <a:off x="8097715" y="1825624"/>
            <a:ext cx="3686908" cy="4874113"/>
          </a:xfrm>
        </p:spPr>
        <p:txBody>
          <a:bodyPr>
            <a:normAutofit lnSpcReduction="10000"/>
          </a:bodyPr>
          <a:lstStyle/>
          <a:p>
            <a:pPr marL="0" indent="0">
              <a:buNone/>
            </a:pPr>
            <a:r>
              <a:rPr lang="da-DK" dirty="0"/>
              <a:t>Manifest file</a:t>
            </a:r>
          </a:p>
          <a:p>
            <a:r>
              <a:rPr lang="da-DK" dirty="0"/>
              <a:t>Id</a:t>
            </a:r>
          </a:p>
          <a:p>
            <a:r>
              <a:rPr lang="da-DK" dirty="0" err="1"/>
              <a:t>Name</a:t>
            </a:r>
            <a:endParaRPr lang="da-DK" dirty="0"/>
          </a:p>
          <a:p>
            <a:r>
              <a:rPr lang="da-DK" dirty="0"/>
              <a:t>Publisher</a:t>
            </a:r>
          </a:p>
          <a:p>
            <a:r>
              <a:rPr lang="da-DK" dirty="0" err="1"/>
              <a:t>Build</a:t>
            </a:r>
            <a:r>
              <a:rPr lang="da-DK" dirty="0"/>
              <a:t> parameters</a:t>
            </a:r>
          </a:p>
          <a:p>
            <a:r>
              <a:rPr lang="da-DK" dirty="0" err="1"/>
              <a:t>Dependencies</a:t>
            </a:r>
            <a:endParaRPr lang="da-DK" dirty="0"/>
          </a:p>
          <a:p>
            <a:r>
              <a:rPr lang="da-DK" dirty="0"/>
              <a:t>Versioning</a:t>
            </a:r>
          </a:p>
          <a:p>
            <a:r>
              <a:rPr lang="da-DK" dirty="0"/>
              <a:t>Object </a:t>
            </a:r>
            <a:r>
              <a:rPr lang="da-DK" dirty="0" err="1"/>
              <a:t>Numbers</a:t>
            </a:r>
            <a:endParaRPr lang="da-DK" dirty="0"/>
          </a:p>
          <a:p>
            <a:pPr marL="0" indent="0">
              <a:buNone/>
            </a:pPr>
            <a:endParaRPr lang="en-US" dirty="0"/>
          </a:p>
          <a:p>
            <a:pPr marL="0" indent="0">
              <a:buNone/>
            </a:pPr>
            <a:r>
              <a:rPr lang="en-US" dirty="0"/>
              <a:t>p37</a:t>
            </a:r>
          </a:p>
        </p:txBody>
      </p:sp>
      <p:pic>
        <p:nvPicPr>
          <p:cNvPr id="4" name="Picture 3">
            <a:extLst>
              <a:ext uri="{FF2B5EF4-FFF2-40B4-BE49-F238E27FC236}">
                <a16:creationId xmlns:a16="http://schemas.microsoft.com/office/drawing/2014/main" id="{20318567-F65F-4ABD-BAF7-1D000F358A00}"/>
              </a:ext>
            </a:extLst>
          </p:cNvPr>
          <p:cNvPicPr>
            <a:picLocks noChangeAspect="1"/>
          </p:cNvPicPr>
          <p:nvPr/>
        </p:nvPicPr>
        <p:blipFill>
          <a:blip r:embed="rId2"/>
          <a:stretch>
            <a:fillRect/>
          </a:stretch>
        </p:blipFill>
        <p:spPr>
          <a:xfrm>
            <a:off x="566452" y="1825624"/>
            <a:ext cx="7015903" cy="4109183"/>
          </a:xfrm>
          <a:prstGeom prst="rect">
            <a:avLst/>
          </a:prstGeom>
        </p:spPr>
      </p:pic>
    </p:spTree>
    <p:extLst>
      <p:ext uri="{BB962C8B-B14F-4D97-AF65-F5344CB8AC3E}">
        <p14:creationId xmlns:p14="http://schemas.microsoft.com/office/powerpoint/2010/main" val="4360715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ont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1650</TotalTime>
  <Words>3471</Words>
  <Application>Microsoft Office PowerPoint</Application>
  <PresentationFormat>Widescreen</PresentationFormat>
  <Paragraphs>753</Paragraphs>
  <Slides>66</Slides>
  <Notes>1</Notes>
  <HiddenSlides>0</HiddenSlides>
  <MMClips>0</MMClips>
  <ScaleCrop>false</ScaleCrop>
  <HeadingPairs>
    <vt:vector size="6" baseType="variant">
      <vt:variant>
        <vt:lpstr>Benyttede skrifttyper</vt:lpstr>
      </vt:variant>
      <vt:variant>
        <vt:i4>11</vt:i4>
      </vt:variant>
      <vt:variant>
        <vt:lpstr>Tema</vt:lpstr>
      </vt:variant>
      <vt:variant>
        <vt:i4>1</vt:i4>
      </vt:variant>
      <vt:variant>
        <vt:lpstr>Slidetitler</vt:lpstr>
      </vt:variant>
      <vt:variant>
        <vt:i4>66</vt:i4>
      </vt:variant>
    </vt:vector>
  </HeadingPairs>
  <TitlesOfParts>
    <vt:vector size="78" baseType="lpstr">
      <vt:lpstr>Arial</vt:lpstr>
      <vt:lpstr>Calibri</vt:lpstr>
      <vt:lpstr>Calibri Light</vt:lpstr>
      <vt:lpstr>Consolas</vt:lpstr>
      <vt:lpstr>Segoe UI</vt:lpstr>
      <vt:lpstr>Segoe UI Light</vt:lpstr>
      <vt:lpstr>Segoe UI Semilight</vt:lpstr>
      <vt:lpstr>Symbol</vt:lpstr>
      <vt:lpstr>Tahoma</vt:lpstr>
      <vt:lpstr>Times New Roman</vt:lpstr>
      <vt:lpstr>Wingdings</vt:lpstr>
      <vt:lpstr>Office Theme</vt:lpstr>
      <vt:lpstr>PowerPoint-præsentation</vt:lpstr>
      <vt:lpstr>Introductions</vt:lpstr>
      <vt:lpstr>Introduction to Visual Studio Code </vt:lpstr>
      <vt:lpstr>Agenda</vt:lpstr>
      <vt:lpstr>Introduction to the Visual Studio Code editor</vt:lpstr>
      <vt:lpstr>Extensions</vt:lpstr>
      <vt:lpstr>Start project</vt:lpstr>
      <vt:lpstr>The Editor</vt:lpstr>
      <vt:lpstr>App.json</vt:lpstr>
      <vt:lpstr>Launch.json</vt:lpstr>
      <vt:lpstr>Intellisense</vt:lpstr>
      <vt:lpstr>Property list</vt:lpstr>
      <vt:lpstr>Snippets</vt:lpstr>
      <vt:lpstr>Differences in the Development Environments</vt:lpstr>
      <vt:lpstr>Differences in the Development Environments</vt:lpstr>
      <vt:lpstr>Differences in the Development Environments</vt:lpstr>
      <vt:lpstr>C/Side and AL Side-by-side development</vt:lpstr>
      <vt:lpstr>C/Side and AL Side-by-side development</vt:lpstr>
      <vt:lpstr>C/Side and AL Side-by-side development</vt:lpstr>
      <vt:lpstr>C/Side and AL Side-by-side development</vt:lpstr>
      <vt:lpstr>Version Control in VS Code</vt:lpstr>
      <vt:lpstr>Git support</vt:lpstr>
      <vt:lpstr>Git support</vt:lpstr>
      <vt:lpstr>Extensions and events</vt:lpstr>
      <vt:lpstr>Extensions and events</vt:lpstr>
      <vt:lpstr>Extensions and events</vt:lpstr>
      <vt:lpstr>Extensions and events</vt:lpstr>
      <vt:lpstr>Extensions and events</vt:lpstr>
      <vt:lpstr>Extensions and events</vt:lpstr>
      <vt:lpstr>Extensions and events</vt:lpstr>
      <vt:lpstr>Extensions and events</vt:lpstr>
      <vt:lpstr>Events in Dynamics NAV &amp; 365 BC</vt:lpstr>
      <vt:lpstr>Solution Overview</vt:lpstr>
      <vt:lpstr>Table types</vt:lpstr>
      <vt:lpstr>Data Model Diagram</vt:lpstr>
      <vt:lpstr>Journal Posting</vt:lpstr>
      <vt:lpstr>Document Posting</vt:lpstr>
      <vt:lpstr>FilterGroup</vt:lpstr>
      <vt:lpstr>Object Numbering</vt:lpstr>
      <vt:lpstr>The InDataSet property</vt:lpstr>
      <vt:lpstr>Solution Overview</vt:lpstr>
      <vt:lpstr>Field names in Extensions</vt:lpstr>
      <vt:lpstr>Object naming in Extensions</vt:lpstr>
      <vt:lpstr>Reserve your own prefix</vt:lpstr>
      <vt:lpstr>Import and export of files to and from the workspace.</vt:lpstr>
      <vt:lpstr>Txt2Al conversion</vt:lpstr>
      <vt:lpstr>Multilanguage Functionality in Extensions</vt:lpstr>
      <vt:lpstr>Page Functions</vt:lpstr>
      <vt:lpstr>Virtual Tables</vt:lpstr>
      <vt:lpstr>Temporary Tables</vt:lpstr>
      <vt:lpstr>System Tables </vt:lpstr>
      <vt:lpstr>Journal Posting </vt:lpstr>
      <vt:lpstr>Journal Posting - Codeunits</vt:lpstr>
      <vt:lpstr>Journal Posting – Starter Codeunits</vt:lpstr>
      <vt:lpstr>The Journal Posting Process</vt:lpstr>
      <vt:lpstr>Document Posting Routines</vt:lpstr>
      <vt:lpstr>Code Comments</vt:lpstr>
      <vt:lpstr>Code Comments</vt:lpstr>
      <vt:lpstr>Seminar Document Posting Routines</vt:lpstr>
      <vt:lpstr>Changing Tables that Contain Data</vt:lpstr>
      <vt:lpstr>Changing Tables that Contain Data</vt:lpstr>
      <vt:lpstr>Escrow services</vt:lpstr>
      <vt:lpstr>Seminar Feature Integration</vt:lpstr>
      <vt:lpstr>Navigate Page</vt:lpstr>
      <vt:lpstr>Navigate functions</vt:lpstr>
      <vt:lpstr>Lab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Peik Bech-Andersen</dc:creator>
  <cp:lastModifiedBy>peikba</cp:lastModifiedBy>
  <cp:revision>47</cp:revision>
  <dcterms:created xsi:type="dcterms:W3CDTF">2018-05-05T20:26:07Z</dcterms:created>
  <dcterms:modified xsi:type="dcterms:W3CDTF">2018-06-12T14:46:16Z</dcterms:modified>
</cp:coreProperties>
</file>